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3"/>
  </p:notesMasterIdLst>
  <p:handoutMasterIdLst>
    <p:handoutMasterId r:id="rId54"/>
  </p:handoutMasterIdLst>
  <p:sldIdLst>
    <p:sldId id="311" r:id="rId5"/>
    <p:sldId id="286" r:id="rId6"/>
    <p:sldId id="307" r:id="rId7"/>
    <p:sldId id="313" r:id="rId8"/>
    <p:sldId id="314" r:id="rId9"/>
    <p:sldId id="315" r:id="rId10"/>
    <p:sldId id="316" r:id="rId11"/>
    <p:sldId id="306" r:id="rId12"/>
    <p:sldId id="308"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27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CE0FC"/>
    <a:srgbClr val="4A5EE6"/>
    <a:srgbClr val="132BD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6"/>
  </p:normalViewPr>
  <p:slideViewPr>
    <p:cSldViewPr snapToGrid="0">
      <p:cViewPr varScale="1">
        <p:scale>
          <a:sx n="78" d="100"/>
          <a:sy n="78" d="100"/>
        </p:scale>
        <p:origin x="878" y="77"/>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966AA-C2D0-420D-89FC-1A1AB0AD407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5D50368-372D-4F79-95B9-B27BD239F0F6}">
      <dgm:prSet phldrT="[Text]" custT="1"/>
      <dgm:spPr>
        <a:solidFill>
          <a:schemeClr val="bg2"/>
        </a:solidFill>
      </dgm:spPr>
      <dgm:t>
        <a:bodyPr anchor="ctr"/>
        <a:lstStyle/>
        <a:p>
          <a:pPr algn="ctr">
            <a:buNone/>
          </a:pPr>
          <a:r>
            <a:rPr lang="en-US" sz="1800" b="1" dirty="0">
              <a:solidFill>
                <a:schemeClr val="tx1"/>
              </a:solidFill>
              <a:latin typeface="+mj-lt"/>
            </a:rPr>
            <a:t>SUPPLIER SELECTION</a:t>
          </a:r>
        </a:p>
      </dgm:t>
    </dgm:pt>
    <dgm:pt modelId="{508ABF25-4B40-405C-9E88-248ED8B31B83}" type="sibTrans" cxnId="{68788A78-9180-41FF-BD09-BF4DBB52EA0D}">
      <dgm:prSet/>
      <dgm:spPr>
        <a:solidFill>
          <a:srgbClr val="000000"/>
        </a:solidFill>
      </dgm:spPr>
      <dgm:t>
        <a:bodyPr/>
        <a:lstStyle/>
        <a:p>
          <a:pPr algn="ctr"/>
          <a:endParaRPr lang="en-US" sz="1800">
            <a:solidFill>
              <a:schemeClr val="tx1"/>
            </a:solidFill>
          </a:endParaRPr>
        </a:p>
      </dgm:t>
    </dgm:pt>
    <dgm:pt modelId="{CDE1A78B-2AE4-4A71-9139-416C219BC84D}" type="parTrans" cxnId="{68788A78-9180-41FF-BD09-BF4DBB52EA0D}">
      <dgm:prSet/>
      <dgm:spPr/>
      <dgm:t>
        <a:bodyPr/>
        <a:lstStyle/>
        <a:p>
          <a:pPr algn="ctr"/>
          <a:endParaRPr lang="en-US" sz="1800">
            <a:solidFill>
              <a:schemeClr val="tx1"/>
            </a:solidFill>
          </a:endParaRPr>
        </a:p>
      </dgm:t>
    </dgm:pt>
    <dgm:pt modelId="{196543C5-093B-4437-B406-DBE4B882EA97}">
      <dgm:prSet phldrT="[Text]" custT="1"/>
      <dgm:spPr>
        <a:solidFill>
          <a:schemeClr val="bg2"/>
        </a:solidFill>
      </dgm:spPr>
      <dgm:t>
        <a:bodyPr anchor="ctr"/>
        <a:lstStyle/>
        <a:p>
          <a:pPr algn="ctr">
            <a:buNone/>
          </a:pPr>
          <a:r>
            <a:rPr lang="en-US" sz="1800" b="1" dirty="0">
              <a:solidFill>
                <a:schemeClr val="tx1"/>
              </a:solidFill>
              <a:latin typeface="+mj-lt"/>
            </a:rPr>
            <a:t>PRODUCTION PLANNING</a:t>
          </a:r>
        </a:p>
      </dgm:t>
    </dgm:pt>
    <dgm:pt modelId="{F264F018-7FB9-43EC-B595-B986D351AD7B}" type="sibTrans" cxnId="{52499B9F-797A-43CC-89E1-64C52021BFAF}">
      <dgm:prSet/>
      <dgm:spPr>
        <a:solidFill>
          <a:srgbClr val="000000"/>
        </a:solidFill>
      </dgm:spPr>
      <dgm:t>
        <a:bodyPr/>
        <a:lstStyle/>
        <a:p>
          <a:pPr algn="ctr"/>
          <a:endParaRPr lang="en-US" sz="1800">
            <a:solidFill>
              <a:schemeClr val="tx1"/>
            </a:solidFill>
          </a:endParaRPr>
        </a:p>
      </dgm:t>
    </dgm:pt>
    <dgm:pt modelId="{41DE1F19-4A9F-48CD-A44E-6BF1D04E31EE}" type="parTrans" cxnId="{52499B9F-797A-43CC-89E1-64C52021BFAF}">
      <dgm:prSet/>
      <dgm:spPr/>
      <dgm:t>
        <a:bodyPr/>
        <a:lstStyle/>
        <a:p>
          <a:pPr algn="ctr"/>
          <a:endParaRPr lang="en-US" sz="1800">
            <a:solidFill>
              <a:schemeClr val="tx1"/>
            </a:solidFill>
          </a:endParaRPr>
        </a:p>
      </dgm:t>
    </dgm:pt>
    <dgm:pt modelId="{CA2BABAF-EDAA-4496-8316-FD6EA3643E8F}">
      <dgm:prSet phldrT="[Text]" custT="1"/>
      <dgm:spPr>
        <a:solidFill>
          <a:schemeClr val="bg2"/>
        </a:solidFill>
      </dgm:spPr>
      <dgm:t>
        <a:bodyPr anchor="ctr"/>
        <a:lstStyle/>
        <a:p>
          <a:pPr algn="ctr">
            <a:buNone/>
          </a:pPr>
          <a:r>
            <a:rPr lang="en-US" sz="1800" b="1" dirty="0">
              <a:solidFill>
                <a:schemeClr val="tx1"/>
              </a:solidFill>
              <a:latin typeface="+mj-lt"/>
            </a:rPr>
            <a:t>QUALITY CONTROL</a:t>
          </a:r>
        </a:p>
      </dgm:t>
    </dgm:pt>
    <dgm:pt modelId="{4498AB02-A1BF-4D28-8918-F87A89CEE23B}" type="sibTrans" cxnId="{4011B082-09BD-4DD1-A54F-EA5AB249A3C2}">
      <dgm:prSet/>
      <dgm:spPr/>
      <dgm:t>
        <a:bodyPr/>
        <a:lstStyle/>
        <a:p>
          <a:pPr algn="ctr"/>
          <a:endParaRPr lang="en-US" sz="1800">
            <a:solidFill>
              <a:schemeClr val="tx1"/>
            </a:solidFill>
          </a:endParaRPr>
        </a:p>
      </dgm:t>
    </dgm:pt>
    <dgm:pt modelId="{2B1B4805-2FB7-402F-86A8-587F29181C18}" type="parTrans" cxnId="{4011B082-09BD-4DD1-A54F-EA5AB249A3C2}">
      <dgm:prSet/>
      <dgm:spPr/>
      <dgm:t>
        <a:bodyPr/>
        <a:lstStyle/>
        <a:p>
          <a:pPr algn="ctr"/>
          <a:endParaRPr lang="en-US" sz="1800">
            <a:solidFill>
              <a:schemeClr val="tx1"/>
            </a:solidFill>
          </a:endParaRPr>
        </a:p>
      </dgm:t>
    </dgm:pt>
    <dgm:pt modelId="{ABC1EDDD-C08B-4F9C-8453-9CEFCC2AF319}">
      <dgm:prSet phldrT="[Text]" custT="1"/>
      <dgm:spPr/>
      <dgm:t>
        <a:bodyPr anchor="ctr"/>
        <a:lstStyle/>
        <a:p>
          <a:pPr marL="0" algn="just">
            <a:lnSpc>
              <a:spcPct val="100000"/>
            </a:lnSpc>
            <a:spcAft>
              <a:spcPts val="1200"/>
            </a:spcAft>
            <a:buFont typeface="Arial" panose="020B0604020202020204" pitchFamily="34" charset="0"/>
            <a:buChar char="•"/>
          </a:pPr>
          <a:r>
            <a:rPr lang="en-US" sz="1400" b="1" dirty="0">
              <a:solidFill>
                <a:schemeClr val="accent4"/>
              </a:solidFill>
            </a:rPr>
            <a:t>Inspect</a:t>
          </a:r>
          <a:r>
            <a:rPr lang="en-US" sz="1400" b="1" baseline="0" dirty="0">
              <a:solidFill>
                <a:schemeClr val="accent4"/>
              </a:solidFill>
            </a:rPr>
            <a:t> </a:t>
          </a:r>
          <a:r>
            <a:rPr lang="en-US" sz="1400" b="1" baseline="0" dirty="0">
              <a:solidFill>
                <a:schemeClr val="tx1"/>
              </a:solidFill>
            </a:rPr>
            <a:t>raw materials .</a:t>
          </a:r>
          <a:endParaRPr lang="en-US" sz="1400" b="1" dirty="0">
            <a:solidFill>
              <a:schemeClr val="tx1"/>
            </a:solidFill>
          </a:endParaRPr>
        </a:p>
      </dgm:t>
    </dgm:pt>
    <dgm:pt modelId="{7D85D88C-6545-49D9-9F9D-01270187B165}" type="sibTrans" cxnId="{9C4BE375-6187-4BD4-A343-9FC71D796AF1}">
      <dgm:prSet/>
      <dgm:spPr/>
      <dgm:t>
        <a:bodyPr/>
        <a:lstStyle/>
        <a:p>
          <a:pPr algn="ctr"/>
          <a:endParaRPr lang="en-US" sz="1800">
            <a:solidFill>
              <a:schemeClr val="tx1"/>
            </a:solidFill>
          </a:endParaRPr>
        </a:p>
      </dgm:t>
    </dgm:pt>
    <dgm:pt modelId="{33D02404-349E-4E82-A8BA-C0A907006883}" type="parTrans" cxnId="{9C4BE375-6187-4BD4-A343-9FC71D796AF1}">
      <dgm:prSet/>
      <dgm:spPr/>
      <dgm:t>
        <a:bodyPr/>
        <a:lstStyle/>
        <a:p>
          <a:pPr algn="ctr"/>
          <a:endParaRPr lang="en-US" sz="1800">
            <a:solidFill>
              <a:schemeClr val="tx1"/>
            </a:solidFill>
          </a:endParaRPr>
        </a:p>
      </dgm:t>
    </dgm:pt>
    <dgm:pt modelId="{125BB55C-CDB6-451D-8A6B-1338D43E47C8}">
      <dgm:prSet phldrT="[Text]" custT="1"/>
      <dgm:spPr/>
      <dgm:t>
        <a:bodyPr anchor="ctr"/>
        <a:lstStyle/>
        <a:p>
          <a:pPr marL="0" algn="just">
            <a:lnSpc>
              <a:spcPct val="100000"/>
            </a:lnSpc>
            <a:spcAft>
              <a:spcPts val="1200"/>
            </a:spcAft>
            <a:buFont typeface="Arial" panose="020B0604020202020204" pitchFamily="34" charset="0"/>
            <a:buChar char="•"/>
          </a:pPr>
          <a:r>
            <a:rPr lang="en-US" sz="1400" b="1" dirty="0">
              <a:solidFill>
                <a:schemeClr val="tx1"/>
              </a:solidFill>
            </a:rPr>
            <a:t>Track the </a:t>
          </a:r>
          <a:r>
            <a:rPr lang="en-US" sz="1400" b="1" dirty="0">
              <a:solidFill>
                <a:schemeClr val="accent4"/>
              </a:solidFill>
            </a:rPr>
            <a:t>Defect Rates</a:t>
          </a:r>
          <a:r>
            <a:rPr lang="en-US" sz="1400" b="1" dirty="0">
              <a:solidFill>
                <a:schemeClr val="tx1"/>
              </a:solidFill>
            </a:rPr>
            <a:t> to Identify supplier or production issues.</a:t>
          </a:r>
        </a:p>
      </dgm:t>
    </dgm:pt>
    <dgm:pt modelId="{13F89568-3C97-4D59-901C-FFFAE3A365BB}" type="parTrans" cxnId="{C5027E53-E906-41AA-81EE-0967FC269BE4}">
      <dgm:prSet/>
      <dgm:spPr/>
      <dgm:t>
        <a:bodyPr/>
        <a:lstStyle/>
        <a:p>
          <a:endParaRPr lang="en-IN"/>
        </a:p>
      </dgm:t>
    </dgm:pt>
    <dgm:pt modelId="{7ECE21E5-1274-4036-968B-3A185E093AED}" type="sibTrans" cxnId="{C5027E53-E906-41AA-81EE-0967FC269BE4}">
      <dgm:prSet/>
      <dgm:spPr/>
      <dgm:t>
        <a:bodyPr/>
        <a:lstStyle/>
        <a:p>
          <a:endParaRPr lang="en-IN"/>
        </a:p>
      </dgm:t>
    </dgm:pt>
    <dgm:pt modelId="{1DDA7502-95C4-41B3-954F-CD45E071C4BE}" type="pres">
      <dgm:prSet presAssocID="{B6A966AA-C2D0-420D-89FC-1A1AB0AD4072}" presName="rootnode" presStyleCnt="0">
        <dgm:presLayoutVars>
          <dgm:chMax/>
          <dgm:chPref/>
          <dgm:dir/>
          <dgm:animLvl val="lvl"/>
        </dgm:presLayoutVars>
      </dgm:prSet>
      <dgm:spPr/>
    </dgm:pt>
    <dgm:pt modelId="{6B36FAA1-058E-440F-A727-FDACF85BB564}" type="pres">
      <dgm:prSet presAssocID="{45D50368-372D-4F79-95B9-B27BD239F0F6}" presName="composite" presStyleCnt="0"/>
      <dgm:spPr/>
    </dgm:pt>
    <dgm:pt modelId="{124FDAFD-5B0D-4D78-B747-401894417CEB}" type="pres">
      <dgm:prSet presAssocID="{45D50368-372D-4F79-95B9-B27BD239F0F6}" presName="bentUpArrow1" presStyleLbl="alignImgPlace1" presStyleIdx="0" presStyleCnt="2" custScaleX="55052" custScaleY="81497" custLinFactNeighborX="-74939" custLinFactNeighborY="-13155"/>
      <dgm:spPr>
        <a:solidFill>
          <a:srgbClr val="000000"/>
        </a:solidFill>
      </dgm:spPr>
    </dgm:pt>
    <dgm:pt modelId="{7940DB34-150C-42E4-8EBD-2701CBABA2C4}" type="pres">
      <dgm:prSet presAssocID="{45D50368-372D-4F79-95B9-B27BD239F0F6}" presName="ParentText" presStyleLbl="node1" presStyleIdx="0" presStyleCnt="3" custScaleX="145461" custScaleY="69230" custLinFactNeighborX="-96191" custLinFactNeighborY="14367">
        <dgm:presLayoutVars>
          <dgm:chMax val="1"/>
          <dgm:chPref val="1"/>
          <dgm:bulletEnabled val="1"/>
        </dgm:presLayoutVars>
      </dgm:prSet>
      <dgm:spPr/>
    </dgm:pt>
    <dgm:pt modelId="{0D8579E4-9F76-4181-B953-B0E6CB27E86B}" type="pres">
      <dgm:prSet presAssocID="{45D50368-372D-4F79-95B9-B27BD239F0F6}" presName="ChildText" presStyleLbl="revTx" presStyleIdx="0" presStyleCnt="3">
        <dgm:presLayoutVars>
          <dgm:chMax val="0"/>
          <dgm:chPref val="0"/>
          <dgm:bulletEnabled val="1"/>
        </dgm:presLayoutVars>
      </dgm:prSet>
      <dgm:spPr/>
    </dgm:pt>
    <dgm:pt modelId="{A5F58ADA-CA53-4866-9933-74E7CCD06A66}" type="pres">
      <dgm:prSet presAssocID="{508ABF25-4B40-405C-9E88-248ED8B31B83}" presName="sibTrans" presStyleCnt="0"/>
      <dgm:spPr/>
    </dgm:pt>
    <dgm:pt modelId="{7F8A4D6B-23F0-4104-931A-47424437E985}" type="pres">
      <dgm:prSet presAssocID="{196543C5-093B-4437-B406-DBE4B882EA97}" presName="composite" presStyleCnt="0"/>
      <dgm:spPr/>
    </dgm:pt>
    <dgm:pt modelId="{8D2D53B6-1A6B-42DF-BB10-8BDBCE74984C}" type="pres">
      <dgm:prSet presAssocID="{196543C5-093B-4437-B406-DBE4B882EA97}" presName="bentUpArrow1" presStyleLbl="alignImgPlace1" presStyleIdx="1" presStyleCnt="2" custScaleX="62024" custScaleY="86153" custLinFactX="-14654" custLinFactNeighborX="-100000" custLinFactNeighborY="-20602"/>
      <dgm:spPr>
        <a:solidFill>
          <a:srgbClr val="000000"/>
        </a:solidFill>
      </dgm:spPr>
    </dgm:pt>
    <dgm:pt modelId="{9F9C640C-C409-493F-A0EA-3D12B3463A73}" type="pres">
      <dgm:prSet presAssocID="{196543C5-093B-4437-B406-DBE4B882EA97}" presName="ParentText" presStyleLbl="node1" presStyleIdx="1" presStyleCnt="3" custScaleX="116534" custScaleY="59939" custLinFactNeighborX="-60531" custLinFactNeighborY="10277">
        <dgm:presLayoutVars>
          <dgm:chMax val="1"/>
          <dgm:chPref val="1"/>
          <dgm:bulletEnabled val="1"/>
        </dgm:presLayoutVars>
      </dgm:prSet>
      <dgm:spPr/>
    </dgm:pt>
    <dgm:pt modelId="{363DE46E-B2D2-4413-898C-353D56FB5E66}" type="pres">
      <dgm:prSet presAssocID="{196543C5-093B-4437-B406-DBE4B882EA97}" presName="ChildText" presStyleLbl="revTx" presStyleIdx="1" presStyleCnt="3">
        <dgm:presLayoutVars>
          <dgm:chMax val="0"/>
          <dgm:chPref val="0"/>
          <dgm:bulletEnabled val="1"/>
        </dgm:presLayoutVars>
      </dgm:prSet>
      <dgm:spPr/>
    </dgm:pt>
    <dgm:pt modelId="{4A0842D1-563D-4F8B-8FE4-FB220D695701}" type="pres">
      <dgm:prSet presAssocID="{F264F018-7FB9-43EC-B595-B986D351AD7B}" presName="sibTrans" presStyleCnt="0"/>
      <dgm:spPr/>
    </dgm:pt>
    <dgm:pt modelId="{7ABB1C5C-EDE4-4AF8-9BF8-9485854C615A}" type="pres">
      <dgm:prSet presAssocID="{CA2BABAF-EDAA-4496-8316-FD6EA3643E8F}" presName="composite" presStyleCnt="0"/>
      <dgm:spPr/>
    </dgm:pt>
    <dgm:pt modelId="{A169A0A4-E976-4545-B828-8D029357A42A}" type="pres">
      <dgm:prSet presAssocID="{CA2BABAF-EDAA-4496-8316-FD6EA3643E8F}" presName="ParentText" presStyleLbl="node1" presStyleIdx="2" presStyleCnt="3" custScaleX="131611" custScaleY="61716" custLinFactNeighborX="-97133" custLinFactNeighborY="-1977">
        <dgm:presLayoutVars>
          <dgm:chMax val="1"/>
          <dgm:chPref val="1"/>
          <dgm:bulletEnabled val="1"/>
        </dgm:presLayoutVars>
      </dgm:prSet>
      <dgm:spPr/>
    </dgm:pt>
    <dgm:pt modelId="{83A75F80-E079-41E2-95D7-8E538CC862DD}" type="pres">
      <dgm:prSet presAssocID="{CA2BABAF-EDAA-4496-8316-FD6EA3643E8F}" presName="FinalChildText" presStyleLbl="revTx" presStyleIdx="2" presStyleCnt="3" custScaleX="368206" custLinFactNeighborX="28080" custLinFactNeighborY="-7977">
        <dgm:presLayoutVars>
          <dgm:chMax val="0"/>
          <dgm:chPref val="0"/>
          <dgm:bulletEnabled val="1"/>
        </dgm:presLayoutVars>
      </dgm:prSet>
      <dgm:spPr/>
    </dgm:pt>
  </dgm:ptLst>
  <dgm:cxnLst>
    <dgm:cxn modelId="{7B6FFB35-7FEB-4908-A2C9-E0C2C1479603}" type="presOf" srcId="{ABC1EDDD-C08B-4F9C-8453-9CEFCC2AF319}" destId="{83A75F80-E079-41E2-95D7-8E538CC862DD}" srcOrd="0" destOrd="0" presId="urn:microsoft.com/office/officeart/2005/8/layout/StepDownProcess"/>
    <dgm:cxn modelId="{2B8EE75C-8357-4E28-997D-EBBE618E7E5A}" type="presOf" srcId="{196543C5-093B-4437-B406-DBE4B882EA97}" destId="{9F9C640C-C409-493F-A0EA-3D12B3463A73}" srcOrd="0" destOrd="0" presId="urn:microsoft.com/office/officeart/2005/8/layout/StepDownProcess"/>
    <dgm:cxn modelId="{C5027E53-E906-41AA-81EE-0967FC269BE4}" srcId="{CA2BABAF-EDAA-4496-8316-FD6EA3643E8F}" destId="{125BB55C-CDB6-451D-8A6B-1338D43E47C8}" srcOrd="1" destOrd="0" parTransId="{13F89568-3C97-4D59-901C-FFFAE3A365BB}" sibTransId="{7ECE21E5-1274-4036-968B-3A185E093AED}"/>
    <dgm:cxn modelId="{9C4BE375-6187-4BD4-A343-9FC71D796AF1}" srcId="{CA2BABAF-EDAA-4496-8316-FD6EA3643E8F}" destId="{ABC1EDDD-C08B-4F9C-8453-9CEFCC2AF319}" srcOrd="0" destOrd="0" parTransId="{33D02404-349E-4E82-A8BA-C0A907006883}" sibTransId="{7D85D88C-6545-49D9-9F9D-01270187B165}"/>
    <dgm:cxn modelId="{68788A78-9180-41FF-BD09-BF4DBB52EA0D}" srcId="{B6A966AA-C2D0-420D-89FC-1A1AB0AD4072}" destId="{45D50368-372D-4F79-95B9-B27BD239F0F6}" srcOrd="0" destOrd="0" parTransId="{CDE1A78B-2AE4-4A71-9139-416C219BC84D}" sibTransId="{508ABF25-4B40-405C-9E88-248ED8B31B83}"/>
    <dgm:cxn modelId="{4011B082-09BD-4DD1-A54F-EA5AB249A3C2}" srcId="{B6A966AA-C2D0-420D-89FC-1A1AB0AD4072}" destId="{CA2BABAF-EDAA-4496-8316-FD6EA3643E8F}" srcOrd="2" destOrd="0" parTransId="{2B1B4805-2FB7-402F-86A8-587F29181C18}" sibTransId="{4498AB02-A1BF-4D28-8918-F87A89CEE23B}"/>
    <dgm:cxn modelId="{52499B9F-797A-43CC-89E1-64C52021BFAF}" srcId="{B6A966AA-C2D0-420D-89FC-1A1AB0AD4072}" destId="{196543C5-093B-4437-B406-DBE4B882EA97}" srcOrd="1" destOrd="0" parTransId="{41DE1F19-4A9F-48CD-A44E-6BF1D04E31EE}" sibTransId="{F264F018-7FB9-43EC-B595-B986D351AD7B}"/>
    <dgm:cxn modelId="{D0999EB4-B3D1-4ED4-A217-6AA11D7B3AAE}" type="presOf" srcId="{B6A966AA-C2D0-420D-89FC-1A1AB0AD4072}" destId="{1DDA7502-95C4-41B3-954F-CD45E071C4BE}" srcOrd="0" destOrd="0" presId="urn:microsoft.com/office/officeart/2005/8/layout/StepDownProcess"/>
    <dgm:cxn modelId="{27A3E1F7-F1D0-41DE-B253-A5DA081D51C8}" type="presOf" srcId="{CA2BABAF-EDAA-4496-8316-FD6EA3643E8F}" destId="{A169A0A4-E976-4545-B828-8D029357A42A}" srcOrd="0" destOrd="0" presId="urn:microsoft.com/office/officeart/2005/8/layout/StepDownProcess"/>
    <dgm:cxn modelId="{09BCE9F8-00E4-464D-9861-8A2C193397B7}" type="presOf" srcId="{125BB55C-CDB6-451D-8A6B-1338D43E47C8}" destId="{83A75F80-E079-41E2-95D7-8E538CC862DD}" srcOrd="0" destOrd="1" presId="urn:microsoft.com/office/officeart/2005/8/layout/StepDownProcess"/>
    <dgm:cxn modelId="{FE43D3FA-FB4D-4E28-BCD6-7A0ADB778E1D}" type="presOf" srcId="{45D50368-372D-4F79-95B9-B27BD239F0F6}" destId="{7940DB34-150C-42E4-8EBD-2701CBABA2C4}" srcOrd="0" destOrd="0" presId="urn:microsoft.com/office/officeart/2005/8/layout/StepDownProcess"/>
    <dgm:cxn modelId="{B088D248-FC97-4DBF-ADEC-A333A95778EC}" type="presParOf" srcId="{1DDA7502-95C4-41B3-954F-CD45E071C4BE}" destId="{6B36FAA1-058E-440F-A727-FDACF85BB564}" srcOrd="0" destOrd="0" presId="urn:microsoft.com/office/officeart/2005/8/layout/StepDownProcess"/>
    <dgm:cxn modelId="{C9CA1BAC-8906-4091-BFDA-42E84EE3EE55}" type="presParOf" srcId="{6B36FAA1-058E-440F-A727-FDACF85BB564}" destId="{124FDAFD-5B0D-4D78-B747-401894417CEB}" srcOrd="0" destOrd="0" presId="urn:microsoft.com/office/officeart/2005/8/layout/StepDownProcess"/>
    <dgm:cxn modelId="{D19AD0B0-C35D-41E7-9378-3B779FC1E5B8}" type="presParOf" srcId="{6B36FAA1-058E-440F-A727-FDACF85BB564}" destId="{7940DB34-150C-42E4-8EBD-2701CBABA2C4}" srcOrd="1" destOrd="0" presId="urn:microsoft.com/office/officeart/2005/8/layout/StepDownProcess"/>
    <dgm:cxn modelId="{8E1F8E2C-8950-4194-A390-CAC0C4BE9747}" type="presParOf" srcId="{6B36FAA1-058E-440F-A727-FDACF85BB564}" destId="{0D8579E4-9F76-4181-B953-B0E6CB27E86B}" srcOrd="2" destOrd="0" presId="urn:microsoft.com/office/officeart/2005/8/layout/StepDownProcess"/>
    <dgm:cxn modelId="{04981ABD-A400-49EB-92CE-627939D78C67}" type="presParOf" srcId="{1DDA7502-95C4-41B3-954F-CD45E071C4BE}" destId="{A5F58ADA-CA53-4866-9933-74E7CCD06A66}" srcOrd="1" destOrd="0" presId="urn:microsoft.com/office/officeart/2005/8/layout/StepDownProcess"/>
    <dgm:cxn modelId="{F9CA78CA-35BC-4FBF-93C8-24B5EE8A70AF}" type="presParOf" srcId="{1DDA7502-95C4-41B3-954F-CD45E071C4BE}" destId="{7F8A4D6B-23F0-4104-931A-47424437E985}" srcOrd="2" destOrd="0" presId="urn:microsoft.com/office/officeart/2005/8/layout/StepDownProcess"/>
    <dgm:cxn modelId="{74434198-22A4-480F-BAFF-DD296515256B}" type="presParOf" srcId="{7F8A4D6B-23F0-4104-931A-47424437E985}" destId="{8D2D53B6-1A6B-42DF-BB10-8BDBCE74984C}" srcOrd="0" destOrd="0" presId="urn:microsoft.com/office/officeart/2005/8/layout/StepDownProcess"/>
    <dgm:cxn modelId="{C48BA314-5B37-4B50-A304-0B1B02823AE7}" type="presParOf" srcId="{7F8A4D6B-23F0-4104-931A-47424437E985}" destId="{9F9C640C-C409-493F-A0EA-3D12B3463A73}" srcOrd="1" destOrd="0" presId="urn:microsoft.com/office/officeart/2005/8/layout/StepDownProcess"/>
    <dgm:cxn modelId="{47AECDCB-02EA-4F6B-AC22-A46D319DBA31}" type="presParOf" srcId="{7F8A4D6B-23F0-4104-931A-47424437E985}" destId="{363DE46E-B2D2-4413-898C-353D56FB5E66}" srcOrd="2" destOrd="0" presId="urn:microsoft.com/office/officeart/2005/8/layout/StepDownProcess"/>
    <dgm:cxn modelId="{80DAF755-BDDF-4CED-9CE2-4D9615550469}" type="presParOf" srcId="{1DDA7502-95C4-41B3-954F-CD45E071C4BE}" destId="{4A0842D1-563D-4F8B-8FE4-FB220D695701}" srcOrd="3" destOrd="0" presId="urn:microsoft.com/office/officeart/2005/8/layout/StepDownProcess"/>
    <dgm:cxn modelId="{03721C73-3092-4B8C-98F4-EB032FB71301}" type="presParOf" srcId="{1DDA7502-95C4-41B3-954F-CD45E071C4BE}" destId="{7ABB1C5C-EDE4-4AF8-9BF8-9485854C615A}" srcOrd="4" destOrd="0" presId="urn:microsoft.com/office/officeart/2005/8/layout/StepDownProcess"/>
    <dgm:cxn modelId="{75E69AA7-5436-4DD1-BFAA-E31E0EAEA90A}" type="presParOf" srcId="{7ABB1C5C-EDE4-4AF8-9BF8-9485854C615A}" destId="{A169A0A4-E976-4545-B828-8D029357A42A}" srcOrd="0" destOrd="0" presId="urn:microsoft.com/office/officeart/2005/8/layout/StepDownProcess"/>
    <dgm:cxn modelId="{5FA94886-FC2E-4281-B63E-E6A7F42D08E1}" type="presParOf" srcId="{7ABB1C5C-EDE4-4AF8-9BF8-9485854C615A}" destId="{83A75F80-E079-41E2-95D7-8E538CC862DD}" srcOrd="1"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A966AA-C2D0-420D-89FC-1A1AB0AD407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5D50368-372D-4F79-95B9-B27BD239F0F6}">
      <dgm:prSet phldrT="[Text]" custT="1"/>
      <dgm:spPr>
        <a:solidFill>
          <a:schemeClr val="bg2"/>
        </a:solidFill>
      </dgm:spPr>
      <dgm:t>
        <a:bodyPr anchor="ctr"/>
        <a:lstStyle/>
        <a:p>
          <a:pPr algn="ctr">
            <a:buNone/>
          </a:pPr>
          <a:r>
            <a:rPr lang="en-US" sz="1800" b="1" dirty="0">
              <a:solidFill>
                <a:schemeClr val="tx1"/>
              </a:solidFill>
              <a:latin typeface="+mj-lt"/>
            </a:rPr>
            <a:t>PRODUCTION</a:t>
          </a:r>
        </a:p>
      </dgm:t>
    </dgm:pt>
    <dgm:pt modelId="{508ABF25-4B40-405C-9E88-248ED8B31B83}" type="sibTrans" cxnId="{68788A78-9180-41FF-BD09-BF4DBB52EA0D}">
      <dgm:prSet/>
      <dgm:spPr>
        <a:solidFill>
          <a:srgbClr val="000000"/>
        </a:solidFill>
      </dgm:spPr>
      <dgm:t>
        <a:bodyPr/>
        <a:lstStyle/>
        <a:p>
          <a:pPr algn="ctr"/>
          <a:endParaRPr lang="en-US" sz="1800">
            <a:solidFill>
              <a:schemeClr val="tx1"/>
            </a:solidFill>
          </a:endParaRPr>
        </a:p>
      </dgm:t>
    </dgm:pt>
    <dgm:pt modelId="{CDE1A78B-2AE4-4A71-9139-416C219BC84D}" type="parTrans" cxnId="{68788A78-9180-41FF-BD09-BF4DBB52EA0D}">
      <dgm:prSet/>
      <dgm:spPr/>
      <dgm:t>
        <a:bodyPr/>
        <a:lstStyle/>
        <a:p>
          <a:pPr algn="ctr"/>
          <a:endParaRPr lang="en-US" sz="1800">
            <a:solidFill>
              <a:schemeClr val="tx1"/>
            </a:solidFill>
          </a:endParaRPr>
        </a:p>
      </dgm:t>
    </dgm:pt>
    <dgm:pt modelId="{196543C5-093B-4437-B406-DBE4B882EA97}">
      <dgm:prSet phldrT="[Text]" custT="1"/>
      <dgm:spPr>
        <a:solidFill>
          <a:schemeClr val="bg2"/>
        </a:solidFill>
      </dgm:spPr>
      <dgm:t>
        <a:bodyPr anchor="ctr"/>
        <a:lstStyle/>
        <a:p>
          <a:pPr algn="ctr">
            <a:buNone/>
          </a:pPr>
          <a:r>
            <a:rPr lang="en-US" sz="1800" b="1" dirty="0">
              <a:solidFill>
                <a:schemeClr val="tx1"/>
              </a:solidFill>
              <a:latin typeface="+mj-lt"/>
            </a:rPr>
            <a:t>QUALITY CHECK</a:t>
          </a:r>
        </a:p>
      </dgm:t>
    </dgm:pt>
    <dgm:pt modelId="{F264F018-7FB9-43EC-B595-B986D351AD7B}" type="sibTrans" cxnId="{52499B9F-797A-43CC-89E1-64C52021BFAF}">
      <dgm:prSet/>
      <dgm:spPr>
        <a:solidFill>
          <a:srgbClr val="000000"/>
        </a:solidFill>
      </dgm:spPr>
      <dgm:t>
        <a:bodyPr/>
        <a:lstStyle/>
        <a:p>
          <a:pPr algn="ctr"/>
          <a:endParaRPr lang="en-US" sz="1800">
            <a:solidFill>
              <a:schemeClr val="tx1"/>
            </a:solidFill>
          </a:endParaRPr>
        </a:p>
      </dgm:t>
    </dgm:pt>
    <dgm:pt modelId="{41DE1F19-4A9F-48CD-A44E-6BF1D04E31EE}" type="parTrans" cxnId="{52499B9F-797A-43CC-89E1-64C52021BFAF}">
      <dgm:prSet/>
      <dgm:spPr/>
      <dgm:t>
        <a:bodyPr/>
        <a:lstStyle/>
        <a:p>
          <a:pPr algn="ctr"/>
          <a:endParaRPr lang="en-US" sz="1800">
            <a:solidFill>
              <a:schemeClr val="tx1"/>
            </a:solidFill>
          </a:endParaRPr>
        </a:p>
      </dgm:t>
    </dgm:pt>
    <dgm:pt modelId="{1DDA7502-95C4-41B3-954F-CD45E071C4BE}" type="pres">
      <dgm:prSet presAssocID="{B6A966AA-C2D0-420D-89FC-1A1AB0AD4072}" presName="rootnode" presStyleCnt="0">
        <dgm:presLayoutVars>
          <dgm:chMax/>
          <dgm:chPref/>
          <dgm:dir/>
          <dgm:animLvl val="lvl"/>
        </dgm:presLayoutVars>
      </dgm:prSet>
      <dgm:spPr/>
    </dgm:pt>
    <dgm:pt modelId="{6B36FAA1-058E-440F-A727-FDACF85BB564}" type="pres">
      <dgm:prSet presAssocID="{45D50368-372D-4F79-95B9-B27BD239F0F6}" presName="composite" presStyleCnt="0"/>
      <dgm:spPr/>
    </dgm:pt>
    <dgm:pt modelId="{124FDAFD-5B0D-4D78-B747-401894417CEB}" type="pres">
      <dgm:prSet presAssocID="{45D50368-372D-4F79-95B9-B27BD239F0F6}" presName="bentUpArrow1" presStyleLbl="alignImgPlace1" presStyleIdx="0" presStyleCnt="1" custScaleX="44231" custScaleY="68357" custLinFactX="-2048" custLinFactNeighborX="-100000" custLinFactNeighborY="-53173"/>
      <dgm:spPr>
        <a:solidFill>
          <a:srgbClr val="000000"/>
        </a:solidFill>
      </dgm:spPr>
    </dgm:pt>
    <dgm:pt modelId="{7940DB34-150C-42E4-8EBD-2701CBABA2C4}" type="pres">
      <dgm:prSet presAssocID="{45D50368-372D-4F79-95B9-B27BD239F0F6}" presName="ParentText" presStyleLbl="node1" presStyleIdx="0" presStyleCnt="2" custScaleX="101385" custScaleY="35437" custLinFactNeighborX="-79423" custLinFactNeighborY="6721">
        <dgm:presLayoutVars>
          <dgm:chMax val="1"/>
          <dgm:chPref val="1"/>
          <dgm:bulletEnabled val="1"/>
        </dgm:presLayoutVars>
      </dgm:prSet>
      <dgm:spPr/>
    </dgm:pt>
    <dgm:pt modelId="{0D8579E4-9F76-4181-B953-B0E6CB27E86B}" type="pres">
      <dgm:prSet presAssocID="{45D50368-372D-4F79-95B9-B27BD239F0F6}" presName="ChildText" presStyleLbl="revTx" presStyleIdx="0" presStyleCnt="1">
        <dgm:presLayoutVars>
          <dgm:chMax val="0"/>
          <dgm:chPref val="0"/>
          <dgm:bulletEnabled val="1"/>
        </dgm:presLayoutVars>
      </dgm:prSet>
      <dgm:spPr/>
    </dgm:pt>
    <dgm:pt modelId="{A5F58ADA-CA53-4866-9933-74E7CCD06A66}" type="pres">
      <dgm:prSet presAssocID="{508ABF25-4B40-405C-9E88-248ED8B31B83}" presName="sibTrans" presStyleCnt="0"/>
      <dgm:spPr/>
    </dgm:pt>
    <dgm:pt modelId="{7F8A4D6B-23F0-4104-931A-47424437E985}" type="pres">
      <dgm:prSet presAssocID="{196543C5-093B-4437-B406-DBE4B882EA97}" presName="composite" presStyleCnt="0"/>
      <dgm:spPr/>
    </dgm:pt>
    <dgm:pt modelId="{9F9C640C-C409-493F-A0EA-3D12B3463A73}" type="pres">
      <dgm:prSet presAssocID="{196543C5-093B-4437-B406-DBE4B882EA97}" presName="ParentText" presStyleLbl="node1" presStyleIdx="1" presStyleCnt="2" custScaleX="95260" custScaleY="32040" custLinFactNeighborX="-90810" custLinFactNeighborY="8311">
        <dgm:presLayoutVars>
          <dgm:chMax val="1"/>
          <dgm:chPref val="1"/>
          <dgm:bulletEnabled val="1"/>
        </dgm:presLayoutVars>
      </dgm:prSet>
      <dgm:spPr/>
    </dgm:pt>
  </dgm:ptLst>
  <dgm:cxnLst>
    <dgm:cxn modelId="{2B8EE75C-8357-4E28-997D-EBBE618E7E5A}" type="presOf" srcId="{196543C5-093B-4437-B406-DBE4B882EA97}" destId="{9F9C640C-C409-493F-A0EA-3D12B3463A73}" srcOrd="0" destOrd="0" presId="urn:microsoft.com/office/officeart/2005/8/layout/StepDownProcess"/>
    <dgm:cxn modelId="{68788A78-9180-41FF-BD09-BF4DBB52EA0D}" srcId="{B6A966AA-C2D0-420D-89FC-1A1AB0AD4072}" destId="{45D50368-372D-4F79-95B9-B27BD239F0F6}" srcOrd="0" destOrd="0" parTransId="{CDE1A78B-2AE4-4A71-9139-416C219BC84D}" sibTransId="{508ABF25-4B40-405C-9E88-248ED8B31B83}"/>
    <dgm:cxn modelId="{52499B9F-797A-43CC-89E1-64C52021BFAF}" srcId="{B6A966AA-C2D0-420D-89FC-1A1AB0AD4072}" destId="{196543C5-093B-4437-B406-DBE4B882EA97}" srcOrd="1" destOrd="0" parTransId="{41DE1F19-4A9F-48CD-A44E-6BF1D04E31EE}" sibTransId="{F264F018-7FB9-43EC-B595-B986D351AD7B}"/>
    <dgm:cxn modelId="{D0999EB4-B3D1-4ED4-A217-6AA11D7B3AAE}" type="presOf" srcId="{B6A966AA-C2D0-420D-89FC-1A1AB0AD4072}" destId="{1DDA7502-95C4-41B3-954F-CD45E071C4BE}" srcOrd="0" destOrd="0" presId="urn:microsoft.com/office/officeart/2005/8/layout/StepDownProcess"/>
    <dgm:cxn modelId="{FE43D3FA-FB4D-4E28-BCD6-7A0ADB778E1D}" type="presOf" srcId="{45D50368-372D-4F79-95B9-B27BD239F0F6}" destId="{7940DB34-150C-42E4-8EBD-2701CBABA2C4}" srcOrd="0" destOrd="0" presId="urn:microsoft.com/office/officeart/2005/8/layout/StepDownProcess"/>
    <dgm:cxn modelId="{B088D248-FC97-4DBF-ADEC-A333A95778EC}" type="presParOf" srcId="{1DDA7502-95C4-41B3-954F-CD45E071C4BE}" destId="{6B36FAA1-058E-440F-A727-FDACF85BB564}" srcOrd="0" destOrd="0" presId="urn:microsoft.com/office/officeart/2005/8/layout/StepDownProcess"/>
    <dgm:cxn modelId="{C9CA1BAC-8906-4091-BFDA-42E84EE3EE55}" type="presParOf" srcId="{6B36FAA1-058E-440F-A727-FDACF85BB564}" destId="{124FDAFD-5B0D-4D78-B747-401894417CEB}" srcOrd="0" destOrd="0" presId="urn:microsoft.com/office/officeart/2005/8/layout/StepDownProcess"/>
    <dgm:cxn modelId="{D19AD0B0-C35D-41E7-9378-3B779FC1E5B8}" type="presParOf" srcId="{6B36FAA1-058E-440F-A727-FDACF85BB564}" destId="{7940DB34-150C-42E4-8EBD-2701CBABA2C4}" srcOrd="1" destOrd="0" presId="urn:microsoft.com/office/officeart/2005/8/layout/StepDownProcess"/>
    <dgm:cxn modelId="{8E1F8E2C-8950-4194-A390-CAC0C4BE9747}" type="presParOf" srcId="{6B36FAA1-058E-440F-A727-FDACF85BB564}" destId="{0D8579E4-9F76-4181-B953-B0E6CB27E86B}" srcOrd="2" destOrd="0" presId="urn:microsoft.com/office/officeart/2005/8/layout/StepDownProcess"/>
    <dgm:cxn modelId="{04981ABD-A400-49EB-92CE-627939D78C67}" type="presParOf" srcId="{1DDA7502-95C4-41B3-954F-CD45E071C4BE}" destId="{A5F58ADA-CA53-4866-9933-74E7CCD06A66}" srcOrd="1" destOrd="0" presId="urn:microsoft.com/office/officeart/2005/8/layout/StepDownProcess"/>
    <dgm:cxn modelId="{F9CA78CA-35BC-4FBF-93C8-24B5EE8A70AF}" type="presParOf" srcId="{1DDA7502-95C4-41B3-954F-CD45E071C4BE}" destId="{7F8A4D6B-23F0-4104-931A-47424437E985}" srcOrd="2" destOrd="0" presId="urn:microsoft.com/office/officeart/2005/8/layout/StepDownProcess"/>
    <dgm:cxn modelId="{C48BA314-5B37-4B50-A304-0B1B02823AE7}" type="presParOf" srcId="{7F8A4D6B-23F0-4104-931A-47424437E985}" destId="{9F9C640C-C409-493F-A0EA-3D12B3463A73}"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A966AA-C2D0-420D-89FC-1A1AB0AD407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5D50368-372D-4F79-95B9-B27BD239F0F6}">
      <dgm:prSet phldrT="[Text]" custT="1"/>
      <dgm:spPr>
        <a:solidFill>
          <a:schemeClr val="bg2"/>
        </a:solidFill>
      </dgm:spPr>
      <dgm:t>
        <a:bodyPr anchor="ctr"/>
        <a:lstStyle/>
        <a:p>
          <a:pPr algn="ctr">
            <a:buNone/>
          </a:pPr>
          <a:r>
            <a:rPr lang="en-US" sz="1800" b="1" dirty="0">
              <a:solidFill>
                <a:schemeClr val="tx1"/>
              </a:solidFill>
              <a:latin typeface="+mj-lt"/>
            </a:rPr>
            <a:t>STOCK MONITORING</a:t>
          </a:r>
        </a:p>
      </dgm:t>
    </dgm:pt>
    <dgm:pt modelId="{508ABF25-4B40-405C-9E88-248ED8B31B83}" type="sibTrans" cxnId="{68788A78-9180-41FF-BD09-BF4DBB52EA0D}">
      <dgm:prSet/>
      <dgm:spPr>
        <a:solidFill>
          <a:srgbClr val="000000"/>
        </a:solidFill>
      </dgm:spPr>
      <dgm:t>
        <a:bodyPr/>
        <a:lstStyle/>
        <a:p>
          <a:pPr algn="ctr"/>
          <a:endParaRPr lang="en-US" sz="1800">
            <a:solidFill>
              <a:schemeClr val="tx1"/>
            </a:solidFill>
          </a:endParaRPr>
        </a:p>
      </dgm:t>
    </dgm:pt>
    <dgm:pt modelId="{CDE1A78B-2AE4-4A71-9139-416C219BC84D}" type="parTrans" cxnId="{68788A78-9180-41FF-BD09-BF4DBB52EA0D}">
      <dgm:prSet/>
      <dgm:spPr/>
      <dgm:t>
        <a:bodyPr/>
        <a:lstStyle/>
        <a:p>
          <a:pPr algn="ctr"/>
          <a:endParaRPr lang="en-US" sz="1800">
            <a:solidFill>
              <a:schemeClr val="tx1"/>
            </a:solidFill>
          </a:endParaRPr>
        </a:p>
      </dgm:t>
    </dgm:pt>
    <dgm:pt modelId="{196543C5-093B-4437-B406-DBE4B882EA97}">
      <dgm:prSet phldrT="[Text]" custT="1"/>
      <dgm:spPr>
        <a:solidFill>
          <a:schemeClr val="bg2"/>
        </a:solidFill>
      </dgm:spPr>
      <dgm:t>
        <a:bodyPr anchor="ctr"/>
        <a:lstStyle/>
        <a:p>
          <a:pPr algn="ctr">
            <a:buNone/>
          </a:pPr>
          <a:r>
            <a:rPr lang="en-US" sz="1800" b="1" dirty="0">
              <a:solidFill>
                <a:schemeClr val="tx1"/>
              </a:solidFill>
              <a:latin typeface="+mj-lt"/>
            </a:rPr>
            <a:t>REPLENISHMENT</a:t>
          </a:r>
        </a:p>
      </dgm:t>
    </dgm:pt>
    <dgm:pt modelId="{F264F018-7FB9-43EC-B595-B986D351AD7B}" type="sibTrans" cxnId="{52499B9F-797A-43CC-89E1-64C52021BFAF}">
      <dgm:prSet/>
      <dgm:spPr>
        <a:solidFill>
          <a:srgbClr val="000000"/>
        </a:solidFill>
      </dgm:spPr>
      <dgm:t>
        <a:bodyPr/>
        <a:lstStyle/>
        <a:p>
          <a:pPr algn="ctr"/>
          <a:endParaRPr lang="en-US" sz="1800">
            <a:solidFill>
              <a:schemeClr val="tx1"/>
            </a:solidFill>
          </a:endParaRPr>
        </a:p>
      </dgm:t>
    </dgm:pt>
    <dgm:pt modelId="{41DE1F19-4A9F-48CD-A44E-6BF1D04E31EE}" type="parTrans" cxnId="{52499B9F-797A-43CC-89E1-64C52021BFAF}">
      <dgm:prSet/>
      <dgm:spPr/>
      <dgm:t>
        <a:bodyPr/>
        <a:lstStyle/>
        <a:p>
          <a:pPr algn="ctr"/>
          <a:endParaRPr lang="en-US" sz="1800">
            <a:solidFill>
              <a:schemeClr val="tx1"/>
            </a:solidFill>
          </a:endParaRPr>
        </a:p>
      </dgm:t>
    </dgm:pt>
    <dgm:pt modelId="{1DDA7502-95C4-41B3-954F-CD45E071C4BE}" type="pres">
      <dgm:prSet presAssocID="{B6A966AA-C2D0-420D-89FC-1A1AB0AD4072}" presName="rootnode" presStyleCnt="0">
        <dgm:presLayoutVars>
          <dgm:chMax/>
          <dgm:chPref/>
          <dgm:dir/>
          <dgm:animLvl val="lvl"/>
        </dgm:presLayoutVars>
      </dgm:prSet>
      <dgm:spPr/>
    </dgm:pt>
    <dgm:pt modelId="{6B36FAA1-058E-440F-A727-FDACF85BB564}" type="pres">
      <dgm:prSet presAssocID="{45D50368-372D-4F79-95B9-B27BD239F0F6}" presName="composite" presStyleCnt="0"/>
      <dgm:spPr/>
    </dgm:pt>
    <dgm:pt modelId="{124FDAFD-5B0D-4D78-B747-401894417CEB}" type="pres">
      <dgm:prSet presAssocID="{45D50368-372D-4F79-95B9-B27BD239F0F6}" presName="bentUpArrow1" presStyleLbl="alignImgPlace1" presStyleIdx="0" presStyleCnt="1" custScaleX="44231" custScaleY="68357" custLinFactX="-2048" custLinFactNeighborX="-100000" custLinFactNeighborY="-53173"/>
      <dgm:spPr>
        <a:solidFill>
          <a:srgbClr val="000000"/>
        </a:solidFill>
      </dgm:spPr>
    </dgm:pt>
    <dgm:pt modelId="{7940DB34-150C-42E4-8EBD-2701CBABA2C4}" type="pres">
      <dgm:prSet presAssocID="{45D50368-372D-4F79-95B9-B27BD239F0F6}" presName="ParentText" presStyleLbl="node1" presStyleIdx="0" presStyleCnt="2" custScaleX="101385" custScaleY="35437" custLinFactNeighborX="-79423" custLinFactNeighborY="6721">
        <dgm:presLayoutVars>
          <dgm:chMax val="1"/>
          <dgm:chPref val="1"/>
          <dgm:bulletEnabled val="1"/>
        </dgm:presLayoutVars>
      </dgm:prSet>
      <dgm:spPr/>
    </dgm:pt>
    <dgm:pt modelId="{0D8579E4-9F76-4181-B953-B0E6CB27E86B}" type="pres">
      <dgm:prSet presAssocID="{45D50368-372D-4F79-95B9-B27BD239F0F6}" presName="ChildText" presStyleLbl="revTx" presStyleIdx="0" presStyleCnt="1">
        <dgm:presLayoutVars>
          <dgm:chMax val="0"/>
          <dgm:chPref val="0"/>
          <dgm:bulletEnabled val="1"/>
        </dgm:presLayoutVars>
      </dgm:prSet>
      <dgm:spPr/>
    </dgm:pt>
    <dgm:pt modelId="{A5F58ADA-CA53-4866-9933-74E7CCD06A66}" type="pres">
      <dgm:prSet presAssocID="{508ABF25-4B40-405C-9E88-248ED8B31B83}" presName="sibTrans" presStyleCnt="0"/>
      <dgm:spPr/>
    </dgm:pt>
    <dgm:pt modelId="{7F8A4D6B-23F0-4104-931A-47424437E985}" type="pres">
      <dgm:prSet presAssocID="{196543C5-093B-4437-B406-DBE4B882EA97}" presName="composite" presStyleCnt="0"/>
      <dgm:spPr/>
    </dgm:pt>
    <dgm:pt modelId="{9F9C640C-C409-493F-A0EA-3D12B3463A73}" type="pres">
      <dgm:prSet presAssocID="{196543C5-093B-4437-B406-DBE4B882EA97}" presName="ParentText" presStyleLbl="node1" presStyleIdx="1" presStyleCnt="2" custScaleX="95260" custScaleY="32040" custLinFactNeighborX="-90810" custLinFactNeighborY="8311">
        <dgm:presLayoutVars>
          <dgm:chMax val="1"/>
          <dgm:chPref val="1"/>
          <dgm:bulletEnabled val="1"/>
        </dgm:presLayoutVars>
      </dgm:prSet>
      <dgm:spPr/>
    </dgm:pt>
  </dgm:ptLst>
  <dgm:cxnLst>
    <dgm:cxn modelId="{2B8EE75C-8357-4E28-997D-EBBE618E7E5A}" type="presOf" srcId="{196543C5-093B-4437-B406-DBE4B882EA97}" destId="{9F9C640C-C409-493F-A0EA-3D12B3463A73}" srcOrd="0" destOrd="0" presId="urn:microsoft.com/office/officeart/2005/8/layout/StepDownProcess"/>
    <dgm:cxn modelId="{68788A78-9180-41FF-BD09-BF4DBB52EA0D}" srcId="{B6A966AA-C2D0-420D-89FC-1A1AB0AD4072}" destId="{45D50368-372D-4F79-95B9-B27BD239F0F6}" srcOrd="0" destOrd="0" parTransId="{CDE1A78B-2AE4-4A71-9139-416C219BC84D}" sibTransId="{508ABF25-4B40-405C-9E88-248ED8B31B83}"/>
    <dgm:cxn modelId="{52499B9F-797A-43CC-89E1-64C52021BFAF}" srcId="{B6A966AA-C2D0-420D-89FC-1A1AB0AD4072}" destId="{196543C5-093B-4437-B406-DBE4B882EA97}" srcOrd="1" destOrd="0" parTransId="{41DE1F19-4A9F-48CD-A44E-6BF1D04E31EE}" sibTransId="{F264F018-7FB9-43EC-B595-B986D351AD7B}"/>
    <dgm:cxn modelId="{D0999EB4-B3D1-4ED4-A217-6AA11D7B3AAE}" type="presOf" srcId="{B6A966AA-C2D0-420D-89FC-1A1AB0AD4072}" destId="{1DDA7502-95C4-41B3-954F-CD45E071C4BE}" srcOrd="0" destOrd="0" presId="urn:microsoft.com/office/officeart/2005/8/layout/StepDownProcess"/>
    <dgm:cxn modelId="{FE43D3FA-FB4D-4E28-BCD6-7A0ADB778E1D}" type="presOf" srcId="{45D50368-372D-4F79-95B9-B27BD239F0F6}" destId="{7940DB34-150C-42E4-8EBD-2701CBABA2C4}" srcOrd="0" destOrd="0" presId="urn:microsoft.com/office/officeart/2005/8/layout/StepDownProcess"/>
    <dgm:cxn modelId="{B088D248-FC97-4DBF-ADEC-A333A95778EC}" type="presParOf" srcId="{1DDA7502-95C4-41B3-954F-CD45E071C4BE}" destId="{6B36FAA1-058E-440F-A727-FDACF85BB564}" srcOrd="0" destOrd="0" presId="urn:microsoft.com/office/officeart/2005/8/layout/StepDownProcess"/>
    <dgm:cxn modelId="{C9CA1BAC-8906-4091-BFDA-42E84EE3EE55}" type="presParOf" srcId="{6B36FAA1-058E-440F-A727-FDACF85BB564}" destId="{124FDAFD-5B0D-4D78-B747-401894417CEB}" srcOrd="0" destOrd="0" presId="urn:microsoft.com/office/officeart/2005/8/layout/StepDownProcess"/>
    <dgm:cxn modelId="{D19AD0B0-C35D-41E7-9378-3B779FC1E5B8}" type="presParOf" srcId="{6B36FAA1-058E-440F-A727-FDACF85BB564}" destId="{7940DB34-150C-42E4-8EBD-2701CBABA2C4}" srcOrd="1" destOrd="0" presId="urn:microsoft.com/office/officeart/2005/8/layout/StepDownProcess"/>
    <dgm:cxn modelId="{8E1F8E2C-8950-4194-A390-CAC0C4BE9747}" type="presParOf" srcId="{6B36FAA1-058E-440F-A727-FDACF85BB564}" destId="{0D8579E4-9F76-4181-B953-B0E6CB27E86B}" srcOrd="2" destOrd="0" presId="urn:microsoft.com/office/officeart/2005/8/layout/StepDownProcess"/>
    <dgm:cxn modelId="{04981ABD-A400-49EB-92CE-627939D78C67}" type="presParOf" srcId="{1DDA7502-95C4-41B3-954F-CD45E071C4BE}" destId="{A5F58ADA-CA53-4866-9933-74E7CCD06A66}" srcOrd="1" destOrd="0" presId="urn:microsoft.com/office/officeart/2005/8/layout/StepDownProcess"/>
    <dgm:cxn modelId="{F9CA78CA-35BC-4FBF-93C8-24B5EE8A70AF}" type="presParOf" srcId="{1DDA7502-95C4-41B3-954F-CD45E071C4BE}" destId="{7F8A4D6B-23F0-4104-931A-47424437E985}" srcOrd="2" destOrd="0" presId="urn:microsoft.com/office/officeart/2005/8/layout/StepDownProcess"/>
    <dgm:cxn modelId="{C48BA314-5B37-4B50-A304-0B1B02823AE7}" type="presParOf" srcId="{7F8A4D6B-23F0-4104-931A-47424437E985}" destId="{9F9C640C-C409-493F-A0EA-3D12B3463A73}"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A966AA-C2D0-420D-89FC-1A1AB0AD407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5D50368-372D-4F79-95B9-B27BD239F0F6}">
      <dgm:prSet phldrT="[Text]" custT="1"/>
      <dgm:spPr>
        <a:solidFill>
          <a:schemeClr val="bg2"/>
        </a:solidFill>
      </dgm:spPr>
      <dgm:t>
        <a:bodyPr anchor="ctr"/>
        <a:lstStyle/>
        <a:p>
          <a:pPr algn="ctr">
            <a:buNone/>
          </a:pPr>
          <a:r>
            <a:rPr lang="en-US" sz="1800" b="1" dirty="0">
              <a:solidFill>
                <a:schemeClr val="tx1"/>
              </a:solidFill>
              <a:latin typeface="+mj-lt"/>
            </a:rPr>
            <a:t>SALES</a:t>
          </a:r>
        </a:p>
      </dgm:t>
    </dgm:pt>
    <dgm:pt modelId="{508ABF25-4B40-405C-9E88-248ED8B31B83}" type="sibTrans" cxnId="{68788A78-9180-41FF-BD09-BF4DBB52EA0D}">
      <dgm:prSet/>
      <dgm:spPr>
        <a:solidFill>
          <a:srgbClr val="000000"/>
        </a:solidFill>
      </dgm:spPr>
      <dgm:t>
        <a:bodyPr/>
        <a:lstStyle/>
        <a:p>
          <a:pPr algn="ctr"/>
          <a:endParaRPr lang="en-US" sz="1800">
            <a:solidFill>
              <a:schemeClr val="tx1"/>
            </a:solidFill>
          </a:endParaRPr>
        </a:p>
      </dgm:t>
    </dgm:pt>
    <dgm:pt modelId="{CDE1A78B-2AE4-4A71-9139-416C219BC84D}" type="parTrans" cxnId="{68788A78-9180-41FF-BD09-BF4DBB52EA0D}">
      <dgm:prSet/>
      <dgm:spPr/>
      <dgm:t>
        <a:bodyPr/>
        <a:lstStyle/>
        <a:p>
          <a:pPr algn="ctr"/>
          <a:endParaRPr lang="en-US" sz="1800">
            <a:solidFill>
              <a:schemeClr val="tx1"/>
            </a:solidFill>
          </a:endParaRPr>
        </a:p>
      </dgm:t>
    </dgm:pt>
    <dgm:pt modelId="{196543C5-093B-4437-B406-DBE4B882EA97}">
      <dgm:prSet phldrT="[Text]" custT="1"/>
      <dgm:spPr>
        <a:solidFill>
          <a:schemeClr val="bg2"/>
        </a:solidFill>
      </dgm:spPr>
      <dgm:t>
        <a:bodyPr anchor="ctr"/>
        <a:lstStyle/>
        <a:p>
          <a:pPr algn="ctr">
            <a:buNone/>
          </a:pPr>
          <a:r>
            <a:rPr lang="en-US" sz="1800" b="1" dirty="0">
              <a:solidFill>
                <a:schemeClr val="tx1"/>
              </a:solidFill>
              <a:latin typeface="+mj-lt"/>
            </a:rPr>
            <a:t>CUSTOMER INSIGHTS</a:t>
          </a:r>
        </a:p>
      </dgm:t>
    </dgm:pt>
    <dgm:pt modelId="{F264F018-7FB9-43EC-B595-B986D351AD7B}" type="sibTrans" cxnId="{52499B9F-797A-43CC-89E1-64C52021BFAF}">
      <dgm:prSet/>
      <dgm:spPr>
        <a:solidFill>
          <a:srgbClr val="000000"/>
        </a:solidFill>
      </dgm:spPr>
      <dgm:t>
        <a:bodyPr/>
        <a:lstStyle/>
        <a:p>
          <a:pPr algn="ctr"/>
          <a:endParaRPr lang="en-US" sz="1800">
            <a:solidFill>
              <a:schemeClr val="tx1"/>
            </a:solidFill>
          </a:endParaRPr>
        </a:p>
      </dgm:t>
    </dgm:pt>
    <dgm:pt modelId="{41DE1F19-4A9F-48CD-A44E-6BF1D04E31EE}" type="parTrans" cxnId="{52499B9F-797A-43CC-89E1-64C52021BFAF}">
      <dgm:prSet/>
      <dgm:spPr/>
      <dgm:t>
        <a:bodyPr/>
        <a:lstStyle/>
        <a:p>
          <a:pPr algn="ctr"/>
          <a:endParaRPr lang="en-US" sz="1800">
            <a:solidFill>
              <a:schemeClr val="tx1"/>
            </a:solidFill>
          </a:endParaRPr>
        </a:p>
      </dgm:t>
    </dgm:pt>
    <dgm:pt modelId="{1DDA7502-95C4-41B3-954F-CD45E071C4BE}" type="pres">
      <dgm:prSet presAssocID="{B6A966AA-C2D0-420D-89FC-1A1AB0AD4072}" presName="rootnode" presStyleCnt="0">
        <dgm:presLayoutVars>
          <dgm:chMax/>
          <dgm:chPref/>
          <dgm:dir/>
          <dgm:animLvl val="lvl"/>
        </dgm:presLayoutVars>
      </dgm:prSet>
      <dgm:spPr/>
    </dgm:pt>
    <dgm:pt modelId="{6B36FAA1-058E-440F-A727-FDACF85BB564}" type="pres">
      <dgm:prSet presAssocID="{45D50368-372D-4F79-95B9-B27BD239F0F6}" presName="composite" presStyleCnt="0"/>
      <dgm:spPr/>
    </dgm:pt>
    <dgm:pt modelId="{124FDAFD-5B0D-4D78-B747-401894417CEB}" type="pres">
      <dgm:prSet presAssocID="{45D50368-372D-4F79-95B9-B27BD239F0F6}" presName="bentUpArrow1" presStyleLbl="alignImgPlace1" presStyleIdx="0" presStyleCnt="1" custScaleX="44231" custScaleY="68357" custLinFactX="-2048" custLinFactNeighborX="-100000" custLinFactNeighborY="-53173"/>
      <dgm:spPr>
        <a:solidFill>
          <a:srgbClr val="000000"/>
        </a:solidFill>
      </dgm:spPr>
    </dgm:pt>
    <dgm:pt modelId="{7940DB34-150C-42E4-8EBD-2701CBABA2C4}" type="pres">
      <dgm:prSet presAssocID="{45D50368-372D-4F79-95B9-B27BD239F0F6}" presName="ParentText" presStyleLbl="node1" presStyleIdx="0" presStyleCnt="2" custScaleX="101385" custScaleY="35437" custLinFactNeighborX="-79423" custLinFactNeighborY="6721">
        <dgm:presLayoutVars>
          <dgm:chMax val="1"/>
          <dgm:chPref val="1"/>
          <dgm:bulletEnabled val="1"/>
        </dgm:presLayoutVars>
      </dgm:prSet>
      <dgm:spPr/>
    </dgm:pt>
    <dgm:pt modelId="{0D8579E4-9F76-4181-B953-B0E6CB27E86B}" type="pres">
      <dgm:prSet presAssocID="{45D50368-372D-4F79-95B9-B27BD239F0F6}" presName="ChildText" presStyleLbl="revTx" presStyleIdx="0" presStyleCnt="1">
        <dgm:presLayoutVars>
          <dgm:chMax val="0"/>
          <dgm:chPref val="0"/>
          <dgm:bulletEnabled val="1"/>
        </dgm:presLayoutVars>
      </dgm:prSet>
      <dgm:spPr/>
    </dgm:pt>
    <dgm:pt modelId="{A5F58ADA-CA53-4866-9933-74E7CCD06A66}" type="pres">
      <dgm:prSet presAssocID="{508ABF25-4B40-405C-9E88-248ED8B31B83}" presName="sibTrans" presStyleCnt="0"/>
      <dgm:spPr/>
    </dgm:pt>
    <dgm:pt modelId="{7F8A4D6B-23F0-4104-931A-47424437E985}" type="pres">
      <dgm:prSet presAssocID="{196543C5-093B-4437-B406-DBE4B882EA97}" presName="composite" presStyleCnt="0"/>
      <dgm:spPr/>
    </dgm:pt>
    <dgm:pt modelId="{9F9C640C-C409-493F-A0EA-3D12B3463A73}" type="pres">
      <dgm:prSet presAssocID="{196543C5-093B-4437-B406-DBE4B882EA97}" presName="ParentText" presStyleLbl="node1" presStyleIdx="1" presStyleCnt="2" custScaleX="95260" custScaleY="32040" custLinFactNeighborX="-90810" custLinFactNeighborY="8311">
        <dgm:presLayoutVars>
          <dgm:chMax val="1"/>
          <dgm:chPref val="1"/>
          <dgm:bulletEnabled val="1"/>
        </dgm:presLayoutVars>
      </dgm:prSet>
      <dgm:spPr/>
    </dgm:pt>
  </dgm:ptLst>
  <dgm:cxnLst>
    <dgm:cxn modelId="{2B8EE75C-8357-4E28-997D-EBBE618E7E5A}" type="presOf" srcId="{196543C5-093B-4437-B406-DBE4B882EA97}" destId="{9F9C640C-C409-493F-A0EA-3D12B3463A73}" srcOrd="0" destOrd="0" presId="urn:microsoft.com/office/officeart/2005/8/layout/StepDownProcess"/>
    <dgm:cxn modelId="{68788A78-9180-41FF-BD09-BF4DBB52EA0D}" srcId="{B6A966AA-C2D0-420D-89FC-1A1AB0AD4072}" destId="{45D50368-372D-4F79-95B9-B27BD239F0F6}" srcOrd="0" destOrd="0" parTransId="{CDE1A78B-2AE4-4A71-9139-416C219BC84D}" sibTransId="{508ABF25-4B40-405C-9E88-248ED8B31B83}"/>
    <dgm:cxn modelId="{52499B9F-797A-43CC-89E1-64C52021BFAF}" srcId="{B6A966AA-C2D0-420D-89FC-1A1AB0AD4072}" destId="{196543C5-093B-4437-B406-DBE4B882EA97}" srcOrd="1" destOrd="0" parTransId="{41DE1F19-4A9F-48CD-A44E-6BF1D04E31EE}" sibTransId="{F264F018-7FB9-43EC-B595-B986D351AD7B}"/>
    <dgm:cxn modelId="{D0999EB4-B3D1-4ED4-A217-6AA11D7B3AAE}" type="presOf" srcId="{B6A966AA-C2D0-420D-89FC-1A1AB0AD4072}" destId="{1DDA7502-95C4-41B3-954F-CD45E071C4BE}" srcOrd="0" destOrd="0" presId="urn:microsoft.com/office/officeart/2005/8/layout/StepDownProcess"/>
    <dgm:cxn modelId="{FE43D3FA-FB4D-4E28-BCD6-7A0ADB778E1D}" type="presOf" srcId="{45D50368-372D-4F79-95B9-B27BD239F0F6}" destId="{7940DB34-150C-42E4-8EBD-2701CBABA2C4}" srcOrd="0" destOrd="0" presId="urn:microsoft.com/office/officeart/2005/8/layout/StepDownProcess"/>
    <dgm:cxn modelId="{B088D248-FC97-4DBF-ADEC-A333A95778EC}" type="presParOf" srcId="{1DDA7502-95C4-41B3-954F-CD45E071C4BE}" destId="{6B36FAA1-058E-440F-A727-FDACF85BB564}" srcOrd="0" destOrd="0" presId="urn:microsoft.com/office/officeart/2005/8/layout/StepDownProcess"/>
    <dgm:cxn modelId="{C9CA1BAC-8906-4091-BFDA-42E84EE3EE55}" type="presParOf" srcId="{6B36FAA1-058E-440F-A727-FDACF85BB564}" destId="{124FDAFD-5B0D-4D78-B747-401894417CEB}" srcOrd="0" destOrd="0" presId="urn:microsoft.com/office/officeart/2005/8/layout/StepDownProcess"/>
    <dgm:cxn modelId="{D19AD0B0-C35D-41E7-9378-3B779FC1E5B8}" type="presParOf" srcId="{6B36FAA1-058E-440F-A727-FDACF85BB564}" destId="{7940DB34-150C-42E4-8EBD-2701CBABA2C4}" srcOrd="1" destOrd="0" presId="urn:microsoft.com/office/officeart/2005/8/layout/StepDownProcess"/>
    <dgm:cxn modelId="{8E1F8E2C-8950-4194-A390-CAC0C4BE9747}" type="presParOf" srcId="{6B36FAA1-058E-440F-A727-FDACF85BB564}" destId="{0D8579E4-9F76-4181-B953-B0E6CB27E86B}" srcOrd="2" destOrd="0" presId="urn:microsoft.com/office/officeart/2005/8/layout/StepDownProcess"/>
    <dgm:cxn modelId="{04981ABD-A400-49EB-92CE-627939D78C67}" type="presParOf" srcId="{1DDA7502-95C4-41B3-954F-CD45E071C4BE}" destId="{A5F58ADA-CA53-4866-9933-74E7CCD06A66}" srcOrd="1" destOrd="0" presId="urn:microsoft.com/office/officeart/2005/8/layout/StepDownProcess"/>
    <dgm:cxn modelId="{F9CA78CA-35BC-4FBF-93C8-24B5EE8A70AF}" type="presParOf" srcId="{1DDA7502-95C4-41B3-954F-CD45E071C4BE}" destId="{7F8A4D6B-23F0-4104-931A-47424437E985}" srcOrd="2" destOrd="0" presId="urn:microsoft.com/office/officeart/2005/8/layout/StepDownProcess"/>
    <dgm:cxn modelId="{C48BA314-5B37-4B50-A304-0B1B02823AE7}" type="presParOf" srcId="{7F8A4D6B-23F0-4104-931A-47424437E985}" destId="{9F9C640C-C409-493F-A0EA-3D12B3463A73}"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A966AA-C2D0-420D-89FC-1A1AB0AD407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5D50368-372D-4F79-95B9-B27BD239F0F6}">
      <dgm:prSet phldrT="[Text]" custT="1"/>
      <dgm:spPr>
        <a:solidFill>
          <a:schemeClr val="bg2"/>
        </a:solidFill>
      </dgm:spPr>
      <dgm:t>
        <a:bodyPr anchor="ctr"/>
        <a:lstStyle/>
        <a:p>
          <a:pPr algn="ctr">
            <a:buNone/>
          </a:pPr>
          <a:r>
            <a:rPr lang="en-US" sz="1800" b="1" dirty="0">
              <a:solidFill>
                <a:schemeClr val="tx1"/>
              </a:solidFill>
              <a:latin typeface="+mj-lt"/>
            </a:rPr>
            <a:t>SHIPPING SETUP</a:t>
          </a:r>
        </a:p>
      </dgm:t>
    </dgm:pt>
    <dgm:pt modelId="{508ABF25-4B40-405C-9E88-248ED8B31B83}" type="sibTrans" cxnId="{68788A78-9180-41FF-BD09-BF4DBB52EA0D}">
      <dgm:prSet/>
      <dgm:spPr>
        <a:solidFill>
          <a:srgbClr val="000000"/>
        </a:solidFill>
      </dgm:spPr>
      <dgm:t>
        <a:bodyPr/>
        <a:lstStyle/>
        <a:p>
          <a:pPr algn="ctr"/>
          <a:endParaRPr lang="en-US" sz="1800">
            <a:solidFill>
              <a:schemeClr val="tx1"/>
            </a:solidFill>
          </a:endParaRPr>
        </a:p>
      </dgm:t>
    </dgm:pt>
    <dgm:pt modelId="{CDE1A78B-2AE4-4A71-9139-416C219BC84D}" type="parTrans" cxnId="{68788A78-9180-41FF-BD09-BF4DBB52EA0D}">
      <dgm:prSet/>
      <dgm:spPr/>
      <dgm:t>
        <a:bodyPr/>
        <a:lstStyle/>
        <a:p>
          <a:pPr algn="ctr"/>
          <a:endParaRPr lang="en-US" sz="1800">
            <a:solidFill>
              <a:schemeClr val="tx1"/>
            </a:solidFill>
          </a:endParaRPr>
        </a:p>
      </dgm:t>
    </dgm:pt>
    <dgm:pt modelId="{196543C5-093B-4437-B406-DBE4B882EA97}">
      <dgm:prSet phldrT="[Text]" custT="1"/>
      <dgm:spPr>
        <a:solidFill>
          <a:schemeClr val="bg2"/>
        </a:solidFill>
      </dgm:spPr>
      <dgm:t>
        <a:bodyPr anchor="ctr"/>
        <a:lstStyle/>
        <a:p>
          <a:pPr algn="ctr">
            <a:buNone/>
          </a:pPr>
          <a:r>
            <a:rPr lang="en-US" sz="1800" b="1" dirty="0">
              <a:solidFill>
                <a:schemeClr val="tx1"/>
              </a:solidFill>
              <a:latin typeface="+mj-lt"/>
            </a:rPr>
            <a:t>DELIVERY</a:t>
          </a:r>
        </a:p>
      </dgm:t>
    </dgm:pt>
    <dgm:pt modelId="{F264F018-7FB9-43EC-B595-B986D351AD7B}" type="sibTrans" cxnId="{52499B9F-797A-43CC-89E1-64C52021BFAF}">
      <dgm:prSet/>
      <dgm:spPr>
        <a:solidFill>
          <a:srgbClr val="000000"/>
        </a:solidFill>
      </dgm:spPr>
      <dgm:t>
        <a:bodyPr/>
        <a:lstStyle/>
        <a:p>
          <a:pPr algn="ctr"/>
          <a:endParaRPr lang="en-US" sz="1800">
            <a:solidFill>
              <a:schemeClr val="tx1"/>
            </a:solidFill>
          </a:endParaRPr>
        </a:p>
      </dgm:t>
    </dgm:pt>
    <dgm:pt modelId="{41DE1F19-4A9F-48CD-A44E-6BF1D04E31EE}" type="parTrans" cxnId="{52499B9F-797A-43CC-89E1-64C52021BFAF}">
      <dgm:prSet/>
      <dgm:spPr/>
      <dgm:t>
        <a:bodyPr/>
        <a:lstStyle/>
        <a:p>
          <a:pPr algn="ctr"/>
          <a:endParaRPr lang="en-US" sz="1800">
            <a:solidFill>
              <a:schemeClr val="tx1"/>
            </a:solidFill>
          </a:endParaRPr>
        </a:p>
      </dgm:t>
    </dgm:pt>
    <dgm:pt modelId="{1DDA7502-95C4-41B3-954F-CD45E071C4BE}" type="pres">
      <dgm:prSet presAssocID="{B6A966AA-C2D0-420D-89FC-1A1AB0AD4072}" presName="rootnode" presStyleCnt="0">
        <dgm:presLayoutVars>
          <dgm:chMax/>
          <dgm:chPref/>
          <dgm:dir/>
          <dgm:animLvl val="lvl"/>
        </dgm:presLayoutVars>
      </dgm:prSet>
      <dgm:spPr/>
    </dgm:pt>
    <dgm:pt modelId="{6B36FAA1-058E-440F-A727-FDACF85BB564}" type="pres">
      <dgm:prSet presAssocID="{45D50368-372D-4F79-95B9-B27BD239F0F6}" presName="composite" presStyleCnt="0"/>
      <dgm:spPr/>
    </dgm:pt>
    <dgm:pt modelId="{124FDAFD-5B0D-4D78-B747-401894417CEB}" type="pres">
      <dgm:prSet presAssocID="{45D50368-372D-4F79-95B9-B27BD239F0F6}" presName="bentUpArrow1" presStyleLbl="alignImgPlace1" presStyleIdx="0" presStyleCnt="1" custScaleX="44231" custScaleY="68357" custLinFactX="-2048" custLinFactNeighborX="-100000" custLinFactNeighborY="-53173"/>
      <dgm:spPr>
        <a:solidFill>
          <a:srgbClr val="000000"/>
        </a:solidFill>
      </dgm:spPr>
    </dgm:pt>
    <dgm:pt modelId="{7940DB34-150C-42E4-8EBD-2701CBABA2C4}" type="pres">
      <dgm:prSet presAssocID="{45D50368-372D-4F79-95B9-B27BD239F0F6}" presName="ParentText" presStyleLbl="node1" presStyleIdx="0" presStyleCnt="2" custScaleX="101385" custScaleY="35437" custLinFactNeighborX="-79423" custLinFactNeighborY="6721">
        <dgm:presLayoutVars>
          <dgm:chMax val="1"/>
          <dgm:chPref val="1"/>
          <dgm:bulletEnabled val="1"/>
        </dgm:presLayoutVars>
      </dgm:prSet>
      <dgm:spPr/>
    </dgm:pt>
    <dgm:pt modelId="{0D8579E4-9F76-4181-B953-B0E6CB27E86B}" type="pres">
      <dgm:prSet presAssocID="{45D50368-372D-4F79-95B9-B27BD239F0F6}" presName="ChildText" presStyleLbl="revTx" presStyleIdx="0" presStyleCnt="1">
        <dgm:presLayoutVars>
          <dgm:chMax val="0"/>
          <dgm:chPref val="0"/>
          <dgm:bulletEnabled val="1"/>
        </dgm:presLayoutVars>
      </dgm:prSet>
      <dgm:spPr/>
    </dgm:pt>
    <dgm:pt modelId="{A5F58ADA-CA53-4866-9933-74E7CCD06A66}" type="pres">
      <dgm:prSet presAssocID="{508ABF25-4B40-405C-9E88-248ED8B31B83}" presName="sibTrans" presStyleCnt="0"/>
      <dgm:spPr/>
    </dgm:pt>
    <dgm:pt modelId="{7F8A4D6B-23F0-4104-931A-47424437E985}" type="pres">
      <dgm:prSet presAssocID="{196543C5-093B-4437-B406-DBE4B882EA97}" presName="composite" presStyleCnt="0"/>
      <dgm:spPr/>
    </dgm:pt>
    <dgm:pt modelId="{9F9C640C-C409-493F-A0EA-3D12B3463A73}" type="pres">
      <dgm:prSet presAssocID="{196543C5-093B-4437-B406-DBE4B882EA97}" presName="ParentText" presStyleLbl="node1" presStyleIdx="1" presStyleCnt="2" custScaleX="95260" custScaleY="32040" custLinFactNeighborX="-90810" custLinFactNeighborY="8311">
        <dgm:presLayoutVars>
          <dgm:chMax val="1"/>
          <dgm:chPref val="1"/>
          <dgm:bulletEnabled val="1"/>
        </dgm:presLayoutVars>
      </dgm:prSet>
      <dgm:spPr/>
    </dgm:pt>
  </dgm:ptLst>
  <dgm:cxnLst>
    <dgm:cxn modelId="{2B8EE75C-8357-4E28-997D-EBBE618E7E5A}" type="presOf" srcId="{196543C5-093B-4437-B406-DBE4B882EA97}" destId="{9F9C640C-C409-493F-A0EA-3D12B3463A73}" srcOrd="0" destOrd="0" presId="urn:microsoft.com/office/officeart/2005/8/layout/StepDownProcess"/>
    <dgm:cxn modelId="{68788A78-9180-41FF-BD09-BF4DBB52EA0D}" srcId="{B6A966AA-C2D0-420D-89FC-1A1AB0AD4072}" destId="{45D50368-372D-4F79-95B9-B27BD239F0F6}" srcOrd="0" destOrd="0" parTransId="{CDE1A78B-2AE4-4A71-9139-416C219BC84D}" sibTransId="{508ABF25-4B40-405C-9E88-248ED8B31B83}"/>
    <dgm:cxn modelId="{52499B9F-797A-43CC-89E1-64C52021BFAF}" srcId="{B6A966AA-C2D0-420D-89FC-1A1AB0AD4072}" destId="{196543C5-093B-4437-B406-DBE4B882EA97}" srcOrd="1" destOrd="0" parTransId="{41DE1F19-4A9F-48CD-A44E-6BF1D04E31EE}" sibTransId="{F264F018-7FB9-43EC-B595-B986D351AD7B}"/>
    <dgm:cxn modelId="{D0999EB4-B3D1-4ED4-A217-6AA11D7B3AAE}" type="presOf" srcId="{B6A966AA-C2D0-420D-89FC-1A1AB0AD4072}" destId="{1DDA7502-95C4-41B3-954F-CD45E071C4BE}" srcOrd="0" destOrd="0" presId="urn:microsoft.com/office/officeart/2005/8/layout/StepDownProcess"/>
    <dgm:cxn modelId="{FE43D3FA-FB4D-4E28-BCD6-7A0ADB778E1D}" type="presOf" srcId="{45D50368-372D-4F79-95B9-B27BD239F0F6}" destId="{7940DB34-150C-42E4-8EBD-2701CBABA2C4}" srcOrd="0" destOrd="0" presId="urn:microsoft.com/office/officeart/2005/8/layout/StepDownProcess"/>
    <dgm:cxn modelId="{B088D248-FC97-4DBF-ADEC-A333A95778EC}" type="presParOf" srcId="{1DDA7502-95C4-41B3-954F-CD45E071C4BE}" destId="{6B36FAA1-058E-440F-A727-FDACF85BB564}" srcOrd="0" destOrd="0" presId="urn:microsoft.com/office/officeart/2005/8/layout/StepDownProcess"/>
    <dgm:cxn modelId="{C9CA1BAC-8906-4091-BFDA-42E84EE3EE55}" type="presParOf" srcId="{6B36FAA1-058E-440F-A727-FDACF85BB564}" destId="{124FDAFD-5B0D-4D78-B747-401894417CEB}" srcOrd="0" destOrd="0" presId="urn:microsoft.com/office/officeart/2005/8/layout/StepDownProcess"/>
    <dgm:cxn modelId="{D19AD0B0-C35D-41E7-9378-3B779FC1E5B8}" type="presParOf" srcId="{6B36FAA1-058E-440F-A727-FDACF85BB564}" destId="{7940DB34-150C-42E4-8EBD-2701CBABA2C4}" srcOrd="1" destOrd="0" presId="urn:microsoft.com/office/officeart/2005/8/layout/StepDownProcess"/>
    <dgm:cxn modelId="{8E1F8E2C-8950-4194-A390-CAC0C4BE9747}" type="presParOf" srcId="{6B36FAA1-058E-440F-A727-FDACF85BB564}" destId="{0D8579E4-9F76-4181-B953-B0E6CB27E86B}" srcOrd="2" destOrd="0" presId="urn:microsoft.com/office/officeart/2005/8/layout/StepDownProcess"/>
    <dgm:cxn modelId="{04981ABD-A400-49EB-92CE-627939D78C67}" type="presParOf" srcId="{1DDA7502-95C4-41B3-954F-CD45E071C4BE}" destId="{A5F58ADA-CA53-4866-9933-74E7CCD06A66}" srcOrd="1" destOrd="0" presId="urn:microsoft.com/office/officeart/2005/8/layout/StepDownProcess"/>
    <dgm:cxn modelId="{F9CA78CA-35BC-4FBF-93C8-24B5EE8A70AF}" type="presParOf" srcId="{1DDA7502-95C4-41B3-954F-CD45E071C4BE}" destId="{7F8A4D6B-23F0-4104-931A-47424437E985}" srcOrd="2" destOrd="0" presId="urn:microsoft.com/office/officeart/2005/8/layout/StepDownProcess"/>
    <dgm:cxn modelId="{C48BA314-5B37-4B50-A304-0B1B02823AE7}" type="presParOf" srcId="{7F8A4D6B-23F0-4104-931A-47424437E985}" destId="{9F9C640C-C409-493F-A0EA-3D12B3463A73}"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FDAFD-5B0D-4D78-B747-401894417CEB}">
      <dsp:nvSpPr>
        <dsp:cNvPr id="0" name=""/>
        <dsp:cNvSpPr/>
      </dsp:nvSpPr>
      <dsp:spPr>
        <a:xfrm rot="5400000">
          <a:off x="287834" y="1415693"/>
          <a:ext cx="1016580" cy="781794"/>
        </a:xfrm>
        <a:prstGeom prst="bentUpArrow">
          <a:avLst>
            <a:gd name="adj1" fmla="val 32840"/>
            <a:gd name="adj2" fmla="val 25000"/>
            <a:gd name="adj3" fmla="val 35780"/>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40DB34-150C-42E4-8EBD-2701CBABA2C4}">
      <dsp:nvSpPr>
        <dsp:cNvPr id="0" name=""/>
        <dsp:cNvSpPr/>
      </dsp:nvSpPr>
      <dsp:spPr>
        <a:xfrm>
          <a:off x="0" y="315187"/>
          <a:ext cx="3054478" cy="1017566"/>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SUPPLIER SELECTION</a:t>
          </a:r>
        </a:p>
      </dsp:txBody>
      <dsp:txXfrm>
        <a:off x="49682" y="364869"/>
        <a:ext cx="2955114" cy="918202"/>
      </dsp:txXfrm>
    </dsp:sp>
    <dsp:sp modelId="{0D8579E4-9F76-4181-B953-B0E6CB27E86B}">
      <dsp:nvSpPr>
        <dsp:cNvPr id="0" name=""/>
        <dsp:cNvSpPr/>
      </dsp:nvSpPr>
      <dsp:spPr>
        <a:xfrm>
          <a:off x="3006023" y="18064"/>
          <a:ext cx="1527238" cy="1187984"/>
        </a:xfrm>
        <a:prstGeom prst="rect">
          <a:avLst/>
        </a:prstGeom>
        <a:noFill/>
        <a:ln>
          <a:noFill/>
        </a:ln>
        <a:effectLst/>
      </dsp:spPr>
      <dsp:style>
        <a:lnRef idx="0">
          <a:scrgbClr r="0" g="0" b="0"/>
        </a:lnRef>
        <a:fillRef idx="0">
          <a:scrgbClr r="0" g="0" b="0"/>
        </a:fillRef>
        <a:effectRef idx="0">
          <a:scrgbClr r="0" g="0" b="0"/>
        </a:effectRef>
        <a:fontRef idx="minor"/>
      </dsp:style>
    </dsp:sp>
    <dsp:sp modelId="{8D2D53B6-1A6B-42DF-BB10-8BDBCE74984C}">
      <dsp:nvSpPr>
        <dsp:cNvPr id="0" name=""/>
        <dsp:cNvSpPr/>
      </dsp:nvSpPr>
      <dsp:spPr>
        <a:xfrm rot="5400000">
          <a:off x="1361204" y="2668821"/>
          <a:ext cx="1074658" cy="880804"/>
        </a:xfrm>
        <a:prstGeom prst="bentUpArrow">
          <a:avLst>
            <a:gd name="adj1" fmla="val 32840"/>
            <a:gd name="adj2" fmla="val 25000"/>
            <a:gd name="adj3" fmla="val 35780"/>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9C640C-C409-493F-A0EA-3D12B3463A73}">
      <dsp:nvSpPr>
        <dsp:cNvPr id="0" name=""/>
        <dsp:cNvSpPr/>
      </dsp:nvSpPr>
      <dsp:spPr>
        <a:xfrm>
          <a:off x="1127903" y="1718877"/>
          <a:ext cx="2447051" cy="881004"/>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PRODUCTION PLANNING</a:t>
          </a:r>
        </a:p>
      </dsp:txBody>
      <dsp:txXfrm>
        <a:off x="1170918" y="1761892"/>
        <a:ext cx="2361021" cy="794974"/>
      </dsp:txXfrm>
    </dsp:sp>
    <dsp:sp modelId="{363DE46E-B2D2-4413-898C-353D56FB5E66}">
      <dsp:nvSpPr>
        <dsp:cNvPr id="0" name=""/>
        <dsp:cNvSpPr/>
      </dsp:nvSpPr>
      <dsp:spPr>
        <a:xfrm>
          <a:off x="4672425" y="1413589"/>
          <a:ext cx="1527238" cy="1187984"/>
        </a:xfrm>
        <a:prstGeom prst="rect">
          <a:avLst/>
        </a:prstGeom>
        <a:noFill/>
        <a:ln>
          <a:noFill/>
        </a:ln>
        <a:effectLst/>
      </dsp:spPr>
      <dsp:style>
        <a:lnRef idx="0">
          <a:scrgbClr r="0" g="0" b="0"/>
        </a:lnRef>
        <a:fillRef idx="0">
          <a:scrgbClr r="0" g="0" b="0"/>
        </a:fillRef>
        <a:effectRef idx="0">
          <a:scrgbClr r="0" g="0" b="0"/>
        </a:effectRef>
        <a:fontRef idx="minor"/>
      </dsp:style>
    </dsp:sp>
    <dsp:sp modelId="{A169A0A4-E976-4545-B828-8D029357A42A}">
      <dsp:nvSpPr>
        <dsp:cNvPr id="0" name=""/>
        <dsp:cNvSpPr/>
      </dsp:nvSpPr>
      <dsp:spPr>
        <a:xfrm>
          <a:off x="2329428" y="2950268"/>
          <a:ext cx="2763647" cy="907122"/>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QUALITY CONTROL</a:t>
          </a:r>
        </a:p>
      </dsp:txBody>
      <dsp:txXfrm>
        <a:off x="2373718" y="2994558"/>
        <a:ext cx="2675067" cy="818542"/>
      </dsp:txXfrm>
    </dsp:sp>
    <dsp:sp modelId="{83A75F80-E079-41E2-95D7-8E538CC862DD}">
      <dsp:nvSpPr>
        <dsp:cNvPr id="0" name=""/>
        <dsp:cNvSpPr/>
      </dsp:nvSpPr>
      <dsp:spPr>
        <a:xfrm>
          <a:off x="5181615" y="2743388"/>
          <a:ext cx="5623383" cy="1187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1" indent="-114300" algn="just" defTabSz="622300">
            <a:lnSpc>
              <a:spcPct val="100000"/>
            </a:lnSpc>
            <a:spcBef>
              <a:spcPct val="0"/>
            </a:spcBef>
            <a:spcAft>
              <a:spcPts val="1200"/>
            </a:spcAft>
            <a:buFont typeface="Arial" panose="020B0604020202020204" pitchFamily="34" charset="0"/>
            <a:buChar char="•"/>
          </a:pPr>
          <a:r>
            <a:rPr lang="en-US" sz="1400" b="1" kern="1200" dirty="0">
              <a:solidFill>
                <a:schemeClr val="accent4"/>
              </a:solidFill>
            </a:rPr>
            <a:t>Inspect</a:t>
          </a:r>
          <a:r>
            <a:rPr lang="en-US" sz="1400" b="1" kern="1200" baseline="0" dirty="0">
              <a:solidFill>
                <a:schemeClr val="accent4"/>
              </a:solidFill>
            </a:rPr>
            <a:t> </a:t>
          </a:r>
          <a:r>
            <a:rPr lang="en-US" sz="1400" b="1" kern="1200" baseline="0" dirty="0">
              <a:solidFill>
                <a:schemeClr val="tx1"/>
              </a:solidFill>
            </a:rPr>
            <a:t>raw materials .</a:t>
          </a:r>
          <a:endParaRPr lang="en-US" sz="1400" b="1" kern="1200" dirty="0">
            <a:solidFill>
              <a:schemeClr val="tx1"/>
            </a:solidFill>
          </a:endParaRPr>
        </a:p>
        <a:p>
          <a:pPr marL="0" lvl="1" indent="-114300" algn="just" defTabSz="622300">
            <a:lnSpc>
              <a:spcPct val="100000"/>
            </a:lnSpc>
            <a:spcBef>
              <a:spcPct val="0"/>
            </a:spcBef>
            <a:spcAft>
              <a:spcPts val="1200"/>
            </a:spcAft>
            <a:buFont typeface="Arial" panose="020B0604020202020204" pitchFamily="34" charset="0"/>
            <a:buChar char="•"/>
          </a:pPr>
          <a:r>
            <a:rPr lang="en-US" sz="1400" b="1" kern="1200" dirty="0">
              <a:solidFill>
                <a:schemeClr val="tx1"/>
              </a:solidFill>
            </a:rPr>
            <a:t>Track the </a:t>
          </a:r>
          <a:r>
            <a:rPr lang="en-US" sz="1400" b="1" kern="1200" dirty="0">
              <a:solidFill>
                <a:schemeClr val="accent4"/>
              </a:solidFill>
            </a:rPr>
            <a:t>Defect Rates</a:t>
          </a:r>
          <a:r>
            <a:rPr lang="en-US" sz="1400" b="1" kern="1200" dirty="0">
              <a:solidFill>
                <a:schemeClr val="tx1"/>
              </a:solidFill>
            </a:rPr>
            <a:t> to Identify supplier or production issues.</a:t>
          </a:r>
        </a:p>
      </dsp:txBody>
      <dsp:txXfrm>
        <a:off x="5181615" y="2743388"/>
        <a:ext cx="5623383" cy="1187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FDAFD-5B0D-4D78-B747-401894417CEB}">
      <dsp:nvSpPr>
        <dsp:cNvPr id="0" name=""/>
        <dsp:cNvSpPr/>
      </dsp:nvSpPr>
      <dsp:spPr>
        <a:xfrm rot="5400000">
          <a:off x="1635374" y="1784109"/>
          <a:ext cx="1161088" cy="855320"/>
        </a:xfrm>
        <a:prstGeom prst="bentUpArrow">
          <a:avLst>
            <a:gd name="adj1" fmla="val 32840"/>
            <a:gd name="adj2" fmla="val 25000"/>
            <a:gd name="adj3" fmla="val 35780"/>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40DB34-150C-42E4-8EBD-2701CBABA2C4}">
      <dsp:nvSpPr>
        <dsp:cNvPr id="0" name=""/>
        <dsp:cNvSpPr/>
      </dsp:nvSpPr>
      <dsp:spPr>
        <a:xfrm>
          <a:off x="579449" y="927127"/>
          <a:ext cx="2898987" cy="709263"/>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PRODUCTION</a:t>
          </a:r>
        </a:p>
      </dsp:txBody>
      <dsp:txXfrm>
        <a:off x="614079" y="961757"/>
        <a:ext cx="2829727" cy="640003"/>
      </dsp:txXfrm>
    </dsp:sp>
    <dsp:sp modelId="{0D8579E4-9F76-4181-B953-B0E6CB27E86B}">
      <dsp:nvSpPr>
        <dsp:cNvPr id="0" name=""/>
        <dsp:cNvSpPr/>
      </dsp:nvSpPr>
      <dsp:spPr>
        <a:xfrm>
          <a:off x="5729644" y="348712"/>
          <a:ext cx="2079643" cy="1617681"/>
        </a:xfrm>
        <a:prstGeom prst="rect">
          <a:avLst/>
        </a:prstGeom>
        <a:noFill/>
        <a:ln>
          <a:noFill/>
        </a:ln>
        <a:effectLst/>
      </dsp:spPr>
      <dsp:style>
        <a:lnRef idx="0">
          <a:scrgbClr r="0" g="0" b="0"/>
        </a:lnRef>
        <a:fillRef idx="0">
          <a:scrgbClr r="0" g="0" b="0"/>
        </a:fillRef>
        <a:effectRef idx="0">
          <a:scrgbClr r="0" g="0" b="0"/>
        </a:effectRef>
        <a:fontRef idx="minor"/>
      </dsp:style>
    </dsp:sp>
    <dsp:sp modelId="{9F9C640C-C409-493F-A0EA-3D12B3463A73}">
      <dsp:nvSpPr>
        <dsp:cNvPr id="0" name=""/>
        <dsp:cNvSpPr/>
      </dsp:nvSpPr>
      <dsp:spPr>
        <a:xfrm>
          <a:off x="2634089" y="2325037"/>
          <a:ext cx="2723849" cy="641273"/>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QUALITY CHECK</a:t>
          </a:r>
        </a:p>
      </dsp:txBody>
      <dsp:txXfrm>
        <a:off x="2665399" y="2356347"/>
        <a:ext cx="2661229" cy="578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FDAFD-5B0D-4D78-B747-401894417CEB}">
      <dsp:nvSpPr>
        <dsp:cNvPr id="0" name=""/>
        <dsp:cNvSpPr/>
      </dsp:nvSpPr>
      <dsp:spPr>
        <a:xfrm rot="5400000">
          <a:off x="1635374" y="1784109"/>
          <a:ext cx="1161088" cy="855320"/>
        </a:xfrm>
        <a:prstGeom prst="bentUpArrow">
          <a:avLst>
            <a:gd name="adj1" fmla="val 32840"/>
            <a:gd name="adj2" fmla="val 25000"/>
            <a:gd name="adj3" fmla="val 35780"/>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40DB34-150C-42E4-8EBD-2701CBABA2C4}">
      <dsp:nvSpPr>
        <dsp:cNvPr id="0" name=""/>
        <dsp:cNvSpPr/>
      </dsp:nvSpPr>
      <dsp:spPr>
        <a:xfrm>
          <a:off x="579449" y="927127"/>
          <a:ext cx="2898987" cy="709263"/>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STOCK MONITORING</a:t>
          </a:r>
        </a:p>
      </dsp:txBody>
      <dsp:txXfrm>
        <a:off x="614079" y="961757"/>
        <a:ext cx="2829727" cy="640003"/>
      </dsp:txXfrm>
    </dsp:sp>
    <dsp:sp modelId="{0D8579E4-9F76-4181-B953-B0E6CB27E86B}">
      <dsp:nvSpPr>
        <dsp:cNvPr id="0" name=""/>
        <dsp:cNvSpPr/>
      </dsp:nvSpPr>
      <dsp:spPr>
        <a:xfrm>
          <a:off x="5729644" y="348712"/>
          <a:ext cx="2079643" cy="1617681"/>
        </a:xfrm>
        <a:prstGeom prst="rect">
          <a:avLst/>
        </a:prstGeom>
        <a:noFill/>
        <a:ln>
          <a:noFill/>
        </a:ln>
        <a:effectLst/>
      </dsp:spPr>
      <dsp:style>
        <a:lnRef idx="0">
          <a:scrgbClr r="0" g="0" b="0"/>
        </a:lnRef>
        <a:fillRef idx="0">
          <a:scrgbClr r="0" g="0" b="0"/>
        </a:fillRef>
        <a:effectRef idx="0">
          <a:scrgbClr r="0" g="0" b="0"/>
        </a:effectRef>
        <a:fontRef idx="minor"/>
      </dsp:style>
    </dsp:sp>
    <dsp:sp modelId="{9F9C640C-C409-493F-A0EA-3D12B3463A73}">
      <dsp:nvSpPr>
        <dsp:cNvPr id="0" name=""/>
        <dsp:cNvSpPr/>
      </dsp:nvSpPr>
      <dsp:spPr>
        <a:xfrm>
          <a:off x="2634089" y="2325037"/>
          <a:ext cx="2723849" cy="641273"/>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REPLENISHMENT</a:t>
          </a:r>
        </a:p>
      </dsp:txBody>
      <dsp:txXfrm>
        <a:off x="2665399" y="2356347"/>
        <a:ext cx="2661229" cy="5786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FDAFD-5B0D-4D78-B747-401894417CEB}">
      <dsp:nvSpPr>
        <dsp:cNvPr id="0" name=""/>
        <dsp:cNvSpPr/>
      </dsp:nvSpPr>
      <dsp:spPr>
        <a:xfrm rot="5400000">
          <a:off x="1619352" y="1730719"/>
          <a:ext cx="1159954" cy="854484"/>
        </a:xfrm>
        <a:prstGeom prst="bentUpArrow">
          <a:avLst>
            <a:gd name="adj1" fmla="val 32840"/>
            <a:gd name="adj2" fmla="val 25000"/>
            <a:gd name="adj3" fmla="val 35780"/>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40DB34-150C-42E4-8EBD-2701CBABA2C4}">
      <dsp:nvSpPr>
        <dsp:cNvPr id="0" name=""/>
        <dsp:cNvSpPr/>
      </dsp:nvSpPr>
      <dsp:spPr>
        <a:xfrm>
          <a:off x="584159" y="993132"/>
          <a:ext cx="2896156" cy="708570"/>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SALES</a:t>
          </a:r>
        </a:p>
      </dsp:txBody>
      <dsp:txXfrm>
        <a:off x="618755" y="1027728"/>
        <a:ext cx="2826964" cy="639378"/>
      </dsp:txXfrm>
    </dsp:sp>
    <dsp:sp modelId="{0D8579E4-9F76-4181-B953-B0E6CB27E86B}">
      <dsp:nvSpPr>
        <dsp:cNvPr id="0" name=""/>
        <dsp:cNvSpPr/>
      </dsp:nvSpPr>
      <dsp:spPr>
        <a:xfrm>
          <a:off x="5729324" y="403968"/>
          <a:ext cx="2077613" cy="1616101"/>
        </a:xfrm>
        <a:prstGeom prst="rect">
          <a:avLst/>
        </a:prstGeom>
        <a:noFill/>
        <a:ln>
          <a:noFill/>
        </a:ln>
        <a:effectLst/>
      </dsp:spPr>
      <dsp:style>
        <a:lnRef idx="0">
          <a:scrgbClr r="0" g="0" b="0"/>
        </a:lnRef>
        <a:fillRef idx="0">
          <a:scrgbClr r="0" g="0" b="0"/>
        </a:fillRef>
        <a:effectRef idx="0">
          <a:scrgbClr r="0" g="0" b="0"/>
        </a:effectRef>
        <a:fontRef idx="minor"/>
      </dsp:style>
    </dsp:sp>
    <dsp:sp modelId="{9F9C640C-C409-493F-A0EA-3D12B3463A73}">
      <dsp:nvSpPr>
        <dsp:cNvPr id="0" name=""/>
        <dsp:cNvSpPr/>
      </dsp:nvSpPr>
      <dsp:spPr>
        <a:xfrm>
          <a:off x="2636793" y="2357095"/>
          <a:ext cx="2721189" cy="640646"/>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CUSTOMER INSIGHTS</a:t>
          </a:r>
        </a:p>
      </dsp:txBody>
      <dsp:txXfrm>
        <a:off x="2668072" y="2388374"/>
        <a:ext cx="2658631" cy="578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FDAFD-5B0D-4D78-B747-401894417CEB}">
      <dsp:nvSpPr>
        <dsp:cNvPr id="0" name=""/>
        <dsp:cNvSpPr/>
      </dsp:nvSpPr>
      <dsp:spPr>
        <a:xfrm rot="5400000">
          <a:off x="1635374" y="1784109"/>
          <a:ext cx="1161088" cy="855320"/>
        </a:xfrm>
        <a:prstGeom prst="bentUpArrow">
          <a:avLst>
            <a:gd name="adj1" fmla="val 32840"/>
            <a:gd name="adj2" fmla="val 25000"/>
            <a:gd name="adj3" fmla="val 35780"/>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40DB34-150C-42E4-8EBD-2701CBABA2C4}">
      <dsp:nvSpPr>
        <dsp:cNvPr id="0" name=""/>
        <dsp:cNvSpPr/>
      </dsp:nvSpPr>
      <dsp:spPr>
        <a:xfrm>
          <a:off x="579449" y="927127"/>
          <a:ext cx="2898987" cy="709263"/>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SHIPPING SETUP</a:t>
          </a:r>
        </a:p>
      </dsp:txBody>
      <dsp:txXfrm>
        <a:off x="614079" y="961757"/>
        <a:ext cx="2829727" cy="640003"/>
      </dsp:txXfrm>
    </dsp:sp>
    <dsp:sp modelId="{0D8579E4-9F76-4181-B953-B0E6CB27E86B}">
      <dsp:nvSpPr>
        <dsp:cNvPr id="0" name=""/>
        <dsp:cNvSpPr/>
      </dsp:nvSpPr>
      <dsp:spPr>
        <a:xfrm>
          <a:off x="5729644" y="348712"/>
          <a:ext cx="2079643" cy="1617681"/>
        </a:xfrm>
        <a:prstGeom prst="rect">
          <a:avLst/>
        </a:prstGeom>
        <a:noFill/>
        <a:ln>
          <a:noFill/>
        </a:ln>
        <a:effectLst/>
      </dsp:spPr>
      <dsp:style>
        <a:lnRef idx="0">
          <a:scrgbClr r="0" g="0" b="0"/>
        </a:lnRef>
        <a:fillRef idx="0">
          <a:scrgbClr r="0" g="0" b="0"/>
        </a:fillRef>
        <a:effectRef idx="0">
          <a:scrgbClr r="0" g="0" b="0"/>
        </a:effectRef>
        <a:fontRef idx="minor"/>
      </dsp:style>
    </dsp:sp>
    <dsp:sp modelId="{9F9C640C-C409-493F-A0EA-3D12B3463A73}">
      <dsp:nvSpPr>
        <dsp:cNvPr id="0" name=""/>
        <dsp:cNvSpPr/>
      </dsp:nvSpPr>
      <dsp:spPr>
        <a:xfrm>
          <a:off x="2634089" y="2325037"/>
          <a:ext cx="2723849" cy="641273"/>
        </a:xfrm>
        <a:prstGeom prst="roundRect">
          <a:avLst>
            <a:gd name="adj" fmla="val 1667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mj-lt"/>
            </a:rPr>
            <a:t>DELIVERY</a:t>
          </a:r>
        </a:p>
      </dsp:txBody>
      <dsp:txXfrm>
        <a:off x="2665399" y="2356347"/>
        <a:ext cx="2661229" cy="57865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2/7/2025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46257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BE9E5-F3A8-531D-DD0F-F282D280D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9C32C-F6BA-8D85-CA6B-E9A647088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47D7D-4590-90D6-6C5D-533FCC97A53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0BBFC9B-A1E2-3DB4-239F-49F887087A7F}"/>
              </a:ext>
            </a:extLst>
          </p:cNvPr>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2230317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847A9-8EA7-CDF5-35DA-08A98434E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218E5-C70A-526F-5A2B-D2DD81394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B7074-D2CC-ADE5-2455-58588F4B94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7F4AAE7-2338-86D1-AB55-7B6C3D969F41}"/>
              </a:ext>
            </a:extLst>
          </p:cNvPr>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932970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52D0-9666-EF15-7B1A-0D0F8D4864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4A2C6-DCB0-FF83-59FE-F9D0A3C98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17771-CA8E-4227-8C04-BB7FB311D9E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DD56C9C-40B2-0816-A158-280D6F5B08F3}"/>
              </a:ext>
            </a:extLst>
          </p:cNvPr>
          <p:cNvSpPr>
            <a:spLocks noGrp="1"/>
          </p:cNvSpPr>
          <p:nvPr>
            <p:ph type="sldNum" sz="quarter" idx="5"/>
          </p:nvPr>
        </p:nvSpPr>
        <p:spPr/>
        <p:txBody>
          <a:bodyPr/>
          <a:lstStyle/>
          <a:p>
            <a:fld id="{8D7D3E5B-4BED-B24C-9674-6B6454D04561}" type="slidenum">
              <a:rPr lang="en-US" smtClean="0"/>
              <a:t>23</a:t>
            </a:fld>
            <a:endParaRPr lang="en-US" dirty="0"/>
          </a:p>
        </p:txBody>
      </p:sp>
    </p:spTree>
    <p:extLst>
      <p:ext uri="{BB962C8B-B14F-4D97-AF65-F5344CB8AC3E}">
        <p14:creationId xmlns:p14="http://schemas.microsoft.com/office/powerpoint/2010/main" val="936796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98611-6378-4F06-AFF4-87C319E05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025EA-FD89-4D05-ED26-DD671EBD0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28FE75-0B65-7132-02B3-65DF16114E8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7216417-C831-348D-1401-9420B53F8DE9}"/>
              </a:ext>
            </a:extLst>
          </p:cNvPr>
          <p:cNvSpPr>
            <a:spLocks noGrp="1"/>
          </p:cNvSpPr>
          <p:nvPr>
            <p:ph type="sldNum" sz="quarter" idx="5"/>
          </p:nvPr>
        </p:nvSpPr>
        <p:spPr/>
        <p:txBody>
          <a:bodyPr/>
          <a:lstStyle/>
          <a:p>
            <a:fld id="{8D7D3E5B-4BED-B24C-9674-6B6454D04561}" type="slidenum">
              <a:rPr lang="en-US" smtClean="0"/>
              <a:t>24</a:t>
            </a:fld>
            <a:endParaRPr lang="en-US" dirty="0"/>
          </a:p>
        </p:txBody>
      </p:sp>
    </p:spTree>
    <p:extLst>
      <p:ext uri="{BB962C8B-B14F-4D97-AF65-F5344CB8AC3E}">
        <p14:creationId xmlns:p14="http://schemas.microsoft.com/office/powerpoint/2010/main" val="947940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D6AF0-FB4D-9D1B-9A84-EF329351E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B6FA4-7754-540A-31C5-1215B57EE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04D95-D7A4-0753-123E-B25CBA521DA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AE94FB7-90AD-4241-8B77-E7C05E84A883}"/>
              </a:ext>
            </a:extLst>
          </p:cNvPr>
          <p:cNvSpPr>
            <a:spLocks noGrp="1"/>
          </p:cNvSpPr>
          <p:nvPr>
            <p:ph type="sldNum" sz="quarter" idx="5"/>
          </p:nvPr>
        </p:nvSpPr>
        <p:spPr/>
        <p:txBody>
          <a:bodyPr/>
          <a:lstStyle/>
          <a:p>
            <a:fld id="{8D7D3E5B-4BED-B24C-9674-6B6454D04561}" type="slidenum">
              <a:rPr lang="en-US" smtClean="0"/>
              <a:t>25</a:t>
            </a:fld>
            <a:endParaRPr lang="en-US" dirty="0"/>
          </a:p>
        </p:txBody>
      </p:sp>
    </p:spTree>
    <p:extLst>
      <p:ext uri="{BB962C8B-B14F-4D97-AF65-F5344CB8AC3E}">
        <p14:creationId xmlns:p14="http://schemas.microsoft.com/office/powerpoint/2010/main" val="3638765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198FB-D9C4-9C81-45E6-478A8E3D1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29C0A-58F8-0DCD-3051-559B1CF4BA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7AB596-4DDE-73D4-9CF9-BD5E12D328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EE59A14-9F9B-0189-3715-B590BB9CAEFE}"/>
              </a:ext>
            </a:extLst>
          </p:cNvPr>
          <p:cNvSpPr>
            <a:spLocks noGrp="1"/>
          </p:cNvSpPr>
          <p:nvPr>
            <p:ph type="sldNum" sz="quarter" idx="5"/>
          </p:nvPr>
        </p:nvSpPr>
        <p:spPr/>
        <p:txBody>
          <a:bodyPr/>
          <a:lstStyle/>
          <a:p>
            <a:fld id="{8D7D3E5B-4BED-B24C-9674-6B6454D04561}" type="slidenum">
              <a:rPr lang="en-US" smtClean="0"/>
              <a:t>26</a:t>
            </a:fld>
            <a:endParaRPr lang="en-US" dirty="0"/>
          </a:p>
        </p:txBody>
      </p:sp>
    </p:spTree>
    <p:extLst>
      <p:ext uri="{BB962C8B-B14F-4D97-AF65-F5344CB8AC3E}">
        <p14:creationId xmlns:p14="http://schemas.microsoft.com/office/powerpoint/2010/main" val="228518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F6DFB-12F0-4C01-F2CE-A6D2E6DD1D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F72FF-1A3F-6342-4E9F-5170D6673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464F8-D2F5-ECCC-4DF7-CE140B3E436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1C0889D-D41E-EC3B-D300-61E3066BFFBD}"/>
              </a:ext>
            </a:extLst>
          </p:cNvPr>
          <p:cNvSpPr>
            <a:spLocks noGrp="1"/>
          </p:cNvSpPr>
          <p:nvPr>
            <p:ph type="sldNum" sz="quarter" idx="5"/>
          </p:nvPr>
        </p:nvSpPr>
        <p:spPr/>
        <p:txBody>
          <a:bodyPr/>
          <a:lstStyle/>
          <a:p>
            <a:fld id="{8D7D3E5B-4BED-B24C-9674-6B6454D04561}" type="slidenum">
              <a:rPr lang="en-US" smtClean="0"/>
              <a:t>27</a:t>
            </a:fld>
            <a:endParaRPr lang="en-US" dirty="0"/>
          </a:p>
        </p:txBody>
      </p:sp>
    </p:spTree>
    <p:extLst>
      <p:ext uri="{BB962C8B-B14F-4D97-AF65-F5344CB8AC3E}">
        <p14:creationId xmlns:p14="http://schemas.microsoft.com/office/powerpoint/2010/main" val="13968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5AA61-CCAA-6BEC-5341-1F3E55087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33AF3-07D0-700B-83AB-B3B7DDFBB6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8C9CD-0086-78D0-69D8-D5E1C76C3FD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517ABC3-E902-F719-A8F0-A29E048645A4}"/>
              </a:ext>
            </a:extLst>
          </p:cNvPr>
          <p:cNvSpPr>
            <a:spLocks noGrp="1"/>
          </p:cNvSpPr>
          <p:nvPr>
            <p:ph type="sldNum" sz="quarter" idx="5"/>
          </p:nvPr>
        </p:nvSpPr>
        <p:spPr/>
        <p:txBody>
          <a:bodyPr/>
          <a:lstStyle/>
          <a:p>
            <a:fld id="{8D7D3E5B-4BED-B24C-9674-6B6454D04561}" type="slidenum">
              <a:rPr lang="en-US" smtClean="0"/>
              <a:t>28</a:t>
            </a:fld>
            <a:endParaRPr lang="en-US" dirty="0"/>
          </a:p>
        </p:txBody>
      </p:sp>
    </p:spTree>
    <p:extLst>
      <p:ext uri="{BB962C8B-B14F-4D97-AF65-F5344CB8AC3E}">
        <p14:creationId xmlns:p14="http://schemas.microsoft.com/office/powerpoint/2010/main" val="2186339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407E9-070E-F2FF-B817-1CD08EDDC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71F5E-270F-1787-34CE-1FF44E2B4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7B4ADC-19DB-27F4-B4FD-F7755CA6EFA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04043E5-8BE4-85DD-97BA-4DC509671386}"/>
              </a:ext>
            </a:extLst>
          </p:cNvPr>
          <p:cNvSpPr>
            <a:spLocks noGrp="1"/>
          </p:cNvSpPr>
          <p:nvPr>
            <p:ph type="sldNum" sz="quarter" idx="5"/>
          </p:nvPr>
        </p:nvSpPr>
        <p:spPr/>
        <p:txBody>
          <a:bodyPr/>
          <a:lstStyle/>
          <a:p>
            <a:fld id="{8D7D3E5B-4BED-B24C-9674-6B6454D04561}" type="slidenum">
              <a:rPr lang="en-US" smtClean="0"/>
              <a:t>29</a:t>
            </a:fld>
            <a:endParaRPr lang="en-US" dirty="0"/>
          </a:p>
        </p:txBody>
      </p:sp>
    </p:spTree>
    <p:extLst>
      <p:ext uri="{BB962C8B-B14F-4D97-AF65-F5344CB8AC3E}">
        <p14:creationId xmlns:p14="http://schemas.microsoft.com/office/powerpoint/2010/main" val="105265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4642A-CE1B-1172-EC73-FEC847932D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34317E-EE36-642C-B626-661B37E13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CA443-17C3-0063-3CE2-E4FD1B8A501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CF6FB72-0E33-357D-B966-E36FB0A7E251}"/>
              </a:ext>
            </a:extLst>
          </p:cNvPr>
          <p:cNvSpPr>
            <a:spLocks noGrp="1"/>
          </p:cNvSpPr>
          <p:nvPr>
            <p:ph type="sldNum" sz="quarter" idx="5"/>
          </p:nvPr>
        </p:nvSpPr>
        <p:spPr/>
        <p:txBody>
          <a:bodyPr/>
          <a:lstStyle/>
          <a:p>
            <a:fld id="{8D7D3E5B-4BED-B24C-9674-6B6454D04561}" type="slidenum">
              <a:rPr lang="en-US" smtClean="0"/>
              <a:t>31</a:t>
            </a:fld>
            <a:endParaRPr lang="en-US" dirty="0"/>
          </a:p>
        </p:txBody>
      </p:sp>
    </p:spTree>
    <p:extLst>
      <p:ext uri="{BB962C8B-B14F-4D97-AF65-F5344CB8AC3E}">
        <p14:creationId xmlns:p14="http://schemas.microsoft.com/office/powerpoint/2010/main" val="372337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430DB-F67E-0FC7-7A8A-51D29DB67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3EE7B-456C-C4B5-F007-F764ACF51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F9BD5-19B6-8D10-0090-28FFA9B4758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785B5DC-575C-6B6C-F1E9-A3F76AD998BA}"/>
              </a:ext>
            </a:extLst>
          </p:cNvPr>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2785280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C4429-8219-E382-B9B9-944287488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7AEA7-347F-B344-1437-F3205414C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5D213-31DD-A78B-8E49-A92CFF9ACA2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D740AFD-AB08-B888-CDB8-43D4D11A98A2}"/>
              </a:ext>
            </a:extLst>
          </p:cNvPr>
          <p:cNvSpPr>
            <a:spLocks noGrp="1"/>
          </p:cNvSpPr>
          <p:nvPr>
            <p:ph type="sldNum" sz="quarter" idx="5"/>
          </p:nvPr>
        </p:nvSpPr>
        <p:spPr/>
        <p:txBody>
          <a:bodyPr/>
          <a:lstStyle/>
          <a:p>
            <a:fld id="{8D7D3E5B-4BED-B24C-9674-6B6454D04561}" type="slidenum">
              <a:rPr lang="en-US" smtClean="0"/>
              <a:t>32</a:t>
            </a:fld>
            <a:endParaRPr lang="en-US" dirty="0"/>
          </a:p>
        </p:txBody>
      </p:sp>
    </p:spTree>
    <p:extLst>
      <p:ext uri="{BB962C8B-B14F-4D97-AF65-F5344CB8AC3E}">
        <p14:creationId xmlns:p14="http://schemas.microsoft.com/office/powerpoint/2010/main" val="933535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4E4A6-9E7D-921B-E7EB-6BBBCCCCC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19866-9E24-A362-1C00-E93C919E0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914A5-8B01-B4E4-A0F0-44729665351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BA5548E-DA92-1B42-8DB1-07EA2A368988}"/>
              </a:ext>
            </a:extLst>
          </p:cNvPr>
          <p:cNvSpPr>
            <a:spLocks noGrp="1"/>
          </p:cNvSpPr>
          <p:nvPr>
            <p:ph type="sldNum" sz="quarter" idx="5"/>
          </p:nvPr>
        </p:nvSpPr>
        <p:spPr/>
        <p:txBody>
          <a:bodyPr/>
          <a:lstStyle/>
          <a:p>
            <a:fld id="{8D7D3E5B-4BED-B24C-9674-6B6454D04561}" type="slidenum">
              <a:rPr lang="en-US" smtClean="0"/>
              <a:t>33</a:t>
            </a:fld>
            <a:endParaRPr lang="en-US" dirty="0"/>
          </a:p>
        </p:txBody>
      </p:sp>
    </p:spTree>
    <p:extLst>
      <p:ext uri="{BB962C8B-B14F-4D97-AF65-F5344CB8AC3E}">
        <p14:creationId xmlns:p14="http://schemas.microsoft.com/office/powerpoint/2010/main" val="2229696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0B228-32D3-6A84-A072-52CC5920D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A420A-0A78-0BD6-6124-E1B5D779D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145A0-FB20-563F-E9B5-B4C6F93C256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EA979EF-C2A9-9B1E-70E4-C0E0E447B759}"/>
              </a:ext>
            </a:extLst>
          </p:cNvPr>
          <p:cNvSpPr>
            <a:spLocks noGrp="1"/>
          </p:cNvSpPr>
          <p:nvPr>
            <p:ph type="sldNum" sz="quarter" idx="5"/>
          </p:nvPr>
        </p:nvSpPr>
        <p:spPr/>
        <p:txBody>
          <a:bodyPr/>
          <a:lstStyle/>
          <a:p>
            <a:fld id="{8D7D3E5B-4BED-B24C-9674-6B6454D04561}" type="slidenum">
              <a:rPr lang="en-US" smtClean="0"/>
              <a:t>34</a:t>
            </a:fld>
            <a:endParaRPr lang="en-US" dirty="0"/>
          </a:p>
        </p:txBody>
      </p:sp>
    </p:spTree>
    <p:extLst>
      <p:ext uri="{BB962C8B-B14F-4D97-AF65-F5344CB8AC3E}">
        <p14:creationId xmlns:p14="http://schemas.microsoft.com/office/powerpoint/2010/main" val="4294716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A379-CAFD-7FD6-3B4D-E203657A9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1C87F-8671-D42E-EA41-BF88C234D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66FCD-AE12-39B9-57A4-7C1BFF8D8AA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F3E2D76-9F97-F1FB-DC1B-FE222A404444}"/>
              </a:ext>
            </a:extLst>
          </p:cNvPr>
          <p:cNvSpPr>
            <a:spLocks noGrp="1"/>
          </p:cNvSpPr>
          <p:nvPr>
            <p:ph type="sldNum" sz="quarter" idx="5"/>
          </p:nvPr>
        </p:nvSpPr>
        <p:spPr/>
        <p:txBody>
          <a:bodyPr/>
          <a:lstStyle/>
          <a:p>
            <a:fld id="{8D7D3E5B-4BED-B24C-9674-6B6454D04561}" type="slidenum">
              <a:rPr lang="en-US" smtClean="0"/>
              <a:t>35</a:t>
            </a:fld>
            <a:endParaRPr lang="en-US" dirty="0"/>
          </a:p>
        </p:txBody>
      </p:sp>
    </p:spTree>
    <p:extLst>
      <p:ext uri="{BB962C8B-B14F-4D97-AF65-F5344CB8AC3E}">
        <p14:creationId xmlns:p14="http://schemas.microsoft.com/office/powerpoint/2010/main" val="2189227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D6F13-F30E-DB0D-FB4C-C17B74E56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7AEA22-790A-D4B5-4391-0C4D6B0C29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CC3E3F-443D-E7D5-9A06-650F3DD8035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5993C7C-ED07-376F-50A2-D42AEBC91039}"/>
              </a:ext>
            </a:extLst>
          </p:cNvPr>
          <p:cNvSpPr>
            <a:spLocks noGrp="1"/>
          </p:cNvSpPr>
          <p:nvPr>
            <p:ph type="sldNum" sz="quarter" idx="5"/>
          </p:nvPr>
        </p:nvSpPr>
        <p:spPr/>
        <p:txBody>
          <a:bodyPr/>
          <a:lstStyle/>
          <a:p>
            <a:fld id="{8D7D3E5B-4BED-B24C-9674-6B6454D04561}" type="slidenum">
              <a:rPr lang="en-US" smtClean="0"/>
              <a:t>36</a:t>
            </a:fld>
            <a:endParaRPr lang="en-US" dirty="0"/>
          </a:p>
        </p:txBody>
      </p:sp>
    </p:spTree>
    <p:extLst>
      <p:ext uri="{BB962C8B-B14F-4D97-AF65-F5344CB8AC3E}">
        <p14:creationId xmlns:p14="http://schemas.microsoft.com/office/powerpoint/2010/main" val="3665723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196F8-1356-AD7B-FE1C-3A6C564E9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69879A-03A2-8F9D-F5A5-A1FFFE947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E206F3-51D9-85E3-1D7D-54B523579D9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2FEE835-FFB8-A918-77D0-069A8613EAF2}"/>
              </a:ext>
            </a:extLst>
          </p:cNvPr>
          <p:cNvSpPr>
            <a:spLocks noGrp="1"/>
          </p:cNvSpPr>
          <p:nvPr>
            <p:ph type="sldNum" sz="quarter" idx="5"/>
          </p:nvPr>
        </p:nvSpPr>
        <p:spPr/>
        <p:txBody>
          <a:bodyPr/>
          <a:lstStyle/>
          <a:p>
            <a:fld id="{8D7D3E5B-4BED-B24C-9674-6B6454D04561}" type="slidenum">
              <a:rPr lang="en-US" smtClean="0"/>
              <a:t>38</a:t>
            </a:fld>
            <a:endParaRPr lang="en-US" dirty="0"/>
          </a:p>
        </p:txBody>
      </p:sp>
    </p:spTree>
    <p:extLst>
      <p:ext uri="{BB962C8B-B14F-4D97-AF65-F5344CB8AC3E}">
        <p14:creationId xmlns:p14="http://schemas.microsoft.com/office/powerpoint/2010/main" val="1104413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E338A-87B5-8A64-90DA-DE9FF5B62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9BB54-FF2A-5AC0-9ABF-AE8D690241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7BE92-A381-AAF9-73F3-C77C38EFA2F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92E4387-DE3D-4F5C-1D9A-E1A8F76C0E5D}"/>
              </a:ext>
            </a:extLst>
          </p:cNvPr>
          <p:cNvSpPr>
            <a:spLocks noGrp="1"/>
          </p:cNvSpPr>
          <p:nvPr>
            <p:ph type="sldNum" sz="quarter" idx="5"/>
          </p:nvPr>
        </p:nvSpPr>
        <p:spPr/>
        <p:txBody>
          <a:bodyPr/>
          <a:lstStyle/>
          <a:p>
            <a:fld id="{8D7D3E5B-4BED-B24C-9674-6B6454D04561}" type="slidenum">
              <a:rPr lang="en-US" smtClean="0"/>
              <a:t>39</a:t>
            </a:fld>
            <a:endParaRPr lang="en-US" dirty="0"/>
          </a:p>
        </p:txBody>
      </p:sp>
    </p:spTree>
    <p:extLst>
      <p:ext uri="{BB962C8B-B14F-4D97-AF65-F5344CB8AC3E}">
        <p14:creationId xmlns:p14="http://schemas.microsoft.com/office/powerpoint/2010/main" val="10732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E5A44-C70C-CA58-5E61-063DB0770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AF5E8-BDD6-8753-EFBB-CD351B839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8E838-78FD-2FDE-A4B1-1C9132FE2D7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E5B4E08-C909-3C6E-FD78-B33D3B6FF74E}"/>
              </a:ext>
            </a:extLst>
          </p:cNvPr>
          <p:cNvSpPr>
            <a:spLocks noGrp="1"/>
          </p:cNvSpPr>
          <p:nvPr>
            <p:ph type="sldNum" sz="quarter" idx="5"/>
          </p:nvPr>
        </p:nvSpPr>
        <p:spPr/>
        <p:txBody>
          <a:bodyPr/>
          <a:lstStyle/>
          <a:p>
            <a:fld id="{8D7D3E5B-4BED-B24C-9674-6B6454D04561}" type="slidenum">
              <a:rPr lang="en-US" smtClean="0"/>
              <a:t>40</a:t>
            </a:fld>
            <a:endParaRPr lang="en-US" dirty="0"/>
          </a:p>
        </p:txBody>
      </p:sp>
    </p:spTree>
    <p:extLst>
      <p:ext uri="{BB962C8B-B14F-4D97-AF65-F5344CB8AC3E}">
        <p14:creationId xmlns:p14="http://schemas.microsoft.com/office/powerpoint/2010/main" val="157136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39851-0D73-436D-45CA-902CD982B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C6A57-1406-0D36-6885-13C77240E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5204F8-7039-C1B1-021B-C12E65431CA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2060207-3DC1-BAAF-8A3A-C35122536F30}"/>
              </a:ext>
            </a:extLst>
          </p:cNvPr>
          <p:cNvSpPr>
            <a:spLocks noGrp="1"/>
          </p:cNvSpPr>
          <p:nvPr>
            <p:ph type="sldNum" sz="quarter" idx="5"/>
          </p:nvPr>
        </p:nvSpPr>
        <p:spPr/>
        <p:txBody>
          <a:bodyPr/>
          <a:lstStyle/>
          <a:p>
            <a:fld id="{8D7D3E5B-4BED-B24C-9674-6B6454D04561}" type="slidenum">
              <a:rPr lang="en-US" smtClean="0"/>
              <a:t>41</a:t>
            </a:fld>
            <a:endParaRPr lang="en-US" dirty="0"/>
          </a:p>
        </p:txBody>
      </p:sp>
    </p:spTree>
    <p:extLst>
      <p:ext uri="{BB962C8B-B14F-4D97-AF65-F5344CB8AC3E}">
        <p14:creationId xmlns:p14="http://schemas.microsoft.com/office/powerpoint/2010/main" val="2421619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C0F00-2558-43F8-CACF-2B1B060AF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F8B18-B02F-9678-A819-5B7AB0AEB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216C45-D575-D7A6-B9AB-CC3B7E06208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1425712-B141-FAB0-D958-2517A51AE139}"/>
              </a:ext>
            </a:extLst>
          </p:cNvPr>
          <p:cNvSpPr>
            <a:spLocks noGrp="1"/>
          </p:cNvSpPr>
          <p:nvPr>
            <p:ph type="sldNum" sz="quarter" idx="5"/>
          </p:nvPr>
        </p:nvSpPr>
        <p:spPr/>
        <p:txBody>
          <a:bodyPr/>
          <a:lstStyle/>
          <a:p>
            <a:fld id="{8D7D3E5B-4BED-B24C-9674-6B6454D04561}" type="slidenum">
              <a:rPr lang="en-US" smtClean="0"/>
              <a:t>43</a:t>
            </a:fld>
            <a:endParaRPr lang="en-US" dirty="0"/>
          </a:p>
        </p:txBody>
      </p:sp>
    </p:spTree>
    <p:extLst>
      <p:ext uri="{BB962C8B-B14F-4D97-AF65-F5344CB8AC3E}">
        <p14:creationId xmlns:p14="http://schemas.microsoft.com/office/powerpoint/2010/main" val="3875784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D0A4F-CCD3-9113-6707-557F0EAE6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258D1-2219-745D-A0E1-A06D056410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9755C-336A-937D-67CF-FEF72790888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0D7DFB5-519F-021E-6524-5DA9F7EF0C87}"/>
              </a:ext>
            </a:extLst>
          </p:cNvPr>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3184790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3EA3-0258-D02D-2D6D-0B7C60AAD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8CFBA-DC78-9DF9-F56D-9C9AE5175F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525CB-1402-6BA9-CE8F-29B9F8D2ED4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72F1BAD-9E95-8C78-4275-4F863ED6288D}"/>
              </a:ext>
            </a:extLst>
          </p:cNvPr>
          <p:cNvSpPr>
            <a:spLocks noGrp="1"/>
          </p:cNvSpPr>
          <p:nvPr>
            <p:ph type="sldNum" sz="quarter" idx="5"/>
          </p:nvPr>
        </p:nvSpPr>
        <p:spPr/>
        <p:txBody>
          <a:bodyPr/>
          <a:lstStyle/>
          <a:p>
            <a:fld id="{8D7D3E5B-4BED-B24C-9674-6B6454D04561}" type="slidenum">
              <a:rPr lang="en-US" smtClean="0"/>
              <a:t>44</a:t>
            </a:fld>
            <a:endParaRPr lang="en-US" dirty="0"/>
          </a:p>
        </p:txBody>
      </p:sp>
    </p:spTree>
    <p:extLst>
      <p:ext uri="{BB962C8B-B14F-4D97-AF65-F5344CB8AC3E}">
        <p14:creationId xmlns:p14="http://schemas.microsoft.com/office/powerpoint/2010/main" val="3228718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A6465-B33C-0D08-C0DD-B30152F70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2602B-DE6F-CB3E-5F32-8762D68E1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5AECD-7A79-A879-7FA2-549EC5FE765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F7CEE33-B51B-3888-94F3-E15A139E09B6}"/>
              </a:ext>
            </a:extLst>
          </p:cNvPr>
          <p:cNvSpPr>
            <a:spLocks noGrp="1"/>
          </p:cNvSpPr>
          <p:nvPr>
            <p:ph type="sldNum" sz="quarter" idx="5"/>
          </p:nvPr>
        </p:nvSpPr>
        <p:spPr/>
        <p:txBody>
          <a:bodyPr/>
          <a:lstStyle/>
          <a:p>
            <a:fld id="{8D7D3E5B-4BED-B24C-9674-6B6454D04561}" type="slidenum">
              <a:rPr lang="en-US" smtClean="0"/>
              <a:t>45</a:t>
            </a:fld>
            <a:endParaRPr lang="en-US" dirty="0"/>
          </a:p>
        </p:txBody>
      </p:sp>
    </p:spTree>
    <p:extLst>
      <p:ext uri="{BB962C8B-B14F-4D97-AF65-F5344CB8AC3E}">
        <p14:creationId xmlns:p14="http://schemas.microsoft.com/office/powerpoint/2010/main" val="1803910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3740A-88B1-7866-0112-C821350B3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E0DEAF-FC2B-ADF8-12F4-0DAABF2A3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5BB480-C981-7E6D-6B95-E4E4910E55B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4146878-D9F6-A90E-586E-875C0E665DE3}"/>
              </a:ext>
            </a:extLst>
          </p:cNvPr>
          <p:cNvSpPr>
            <a:spLocks noGrp="1"/>
          </p:cNvSpPr>
          <p:nvPr>
            <p:ph type="sldNum" sz="quarter" idx="5"/>
          </p:nvPr>
        </p:nvSpPr>
        <p:spPr/>
        <p:txBody>
          <a:bodyPr/>
          <a:lstStyle/>
          <a:p>
            <a:fld id="{8D7D3E5B-4BED-B24C-9674-6B6454D04561}" type="slidenum">
              <a:rPr lang="en-US" smtClean="0"/>
              <a:t>46</a:t>
            </a:fld>
            <a:endParaRPr lang="en-US" dirty="0"/>
          </a:p>
        </p:txBody>
      </p:sp>
    </p:spTree>
    <p:extLst>
      <p:ext uri="{BB962C8B-B14F-4D97-AF65-F5344CB8AC3E}">
        <p14:creationId xmlns:p14="http://schemas.microsoft.com/office/powerpoint/2010/main" val="3317138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6F6FE-17EF-EE39-5285-122D5B0675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5DD08-5734-F7C9-58B4-89B8A5F6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352E9-C6DA-8BFD-05B0-51B9C9913B5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337069-73B9-2DEC-423C-EF6C7965575E}"/>
              </a:ext>
            </a:extLst>
          </p:cNvPr>
          <p:cNvSpPr>
            <a:spLocks noGrp="1"/>
          </p:cNvSpPr>
          <p:nvPr>
            <p:ph type="sldNum" sz="quarter" idx="5"/>
          </p:nvPr>
        </p:nvSpPr>
        <p:spPr/>
        <p:txBody>
          <a:bodyPr/>
          <a:lstStyle/>
          <a:p>
            <a:fld id="{8D7D3E5B-4BED-B24C-9674-6B6454D04561}" type="slidenum">
              <a:rPr lang="en-US" smtClean="0"/>
              <a:t>47</a:t>
            </a:fld>
            <a:endParaRPr lang="en-US" dirty="0"/>
          </a:p>
        </p:txBody>
      </p:sp>
    </p:spTree>
    <p:extLst>
      <p:ext uri="{BB962C8B-B14F-4D97-AF65-F5344CB8AC3E}">
        <p14:creationId xmlns:p14="http://schemas.microsoft.com/office/powerpoint/2010/main" val="2052208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48</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DAD2B-CF21-A622-7A95-E8FBD09D3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7815A-B63F-3F4D-86D1-F3E8DBF2E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AC64D-D2C6-F83B-55FA-7B12C5530E7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AFE0C21-B9D5-7EE0-72E4-D92CF6188AA4}"/>
              </a:ext>
            </a:extLst>
          </p:cNvPr>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23428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55237-4587-8F89-24C7-3E6FA959E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0D085-3311-CD87-CCD3-9BBB224CD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295089-FA8B-5C95-EA7C-D5F22ADA07D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1AAFB6C-9B64-1247-3BE1-5CF3309E3C5D}"/>
              </a:ext>
            </a:extLst>
          </p:cNvPr>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1178978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2140601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FEDF7-E0CA-AD10-B531-76FCFDE0EE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A320B-DB18-C087-4507-639825A4A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B7B9F-8230-3EC2-E4F5-9479F84E9A9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84F203D-E8F6-8526-A803-C79B43F04E01}"/>
              </a:ext>
            </a:extLst>
          </p:cNvPr>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1349322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4964-5E18-5AC8-7CF7-78E96E541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D90C1-8632-6EAB-E249-B76C29D19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F93B0-B9DB-32C3-4F95-CC772EB87FE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4ECF122-73CA-46B3-5271-A34E5AA387A2}"/>
              </a:ext>
            </a:extLst>
          </p:cNvPr>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1675936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57DE9-8B34-2439-D8EC-E31533B22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595C4-49A9-EADB-A8B3-319C14BBD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630A5-1121-D5AF-A210-68865DAD63E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AD92524-4962-BA7E-D2F1-517084F18289}"/>
              </a:ext>
            </a:extLst>
          </p:cNvPr>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356449508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1.tmp"/></Relationships>
</file>

<file path=ppt/slides/_rels/slide2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38318-6F53-4DB6-EA06-66055CEE76ED}"/>
              </a:ext>
            </a:extLst>
          </p:cNvPr>
          <p:cNvSpPr>
            <a:spLocks noGrp="1"/>
          </p:cNvSpPr>
          <p:nvPr>
            <p:ph type="title"/>
          </p:nvPr>
        </p:nvSpPr>
        <p:spPr>
          <a:xfrm>
            <a:off x="782073" y="1033567"/>
            <a:ext cx="8844214" cy="1463040"/>
          </a:xfrm>
        </p:spPr>
        <p:txBody>
          <a:bodyPr/>
          <a:lstStyle/>
          <a:p>
            <a:r>
              <a:rPr lang="en-US" sz="6000" dirty="0"/>
              <a:t>Supply chain analysis</a:t>
            </a:r>
            <a:endParaRPr lang="en-IN" sz="6000" dirty="0"/>
          </a:p>
        </p:txBody>
      </p:sp>
      <p:sp>
        <p:nvSpPr>
          <p:cNvPr id="3" name="Text Placeholder 2">
            <a:extLst>
              <a:ext uri="{FF2B5EF4-FFF2-40B4-BE49-F238E27FC236}">
                <a16:creationId xmlns:a16="http://schemas.microsoft.com/office/drawing/2014/main" id="{68D7F4B2-D07A-E7DF-286A-8BB83A8D0BF7}"/>
              </a:ext>
            </a:extLst>
          </p:cNvPr>
          <p:cNvSpPr>
            <a:spLocks noGrp="1"/>
          </p:cNvSpPr>
          <p:nvPr>
            <p:ph type="body" sz="quarter" idx="12"/>
          </p:nvPr>
        </p:nvSpPr>
        <p:spPr>
          <a:xfrm>
            <a:off x="782073" y="2585097"/>
            <a:ext cx="4828032" cy="512064"/>
          </a:xfrm>
        </p:spPr>
        <p:txBody>
          <a:bodyPr/>
          <a:lstStyle/>
          <a:p>
            <a:pPr marL="0" indent="0">
              <a:buNone/>
            </a:pPr>
            <a:r>
              <a:rPr lang="en-US" sz="2800" b="1" dirty="0">
                <a:solidFill>
                  <a:srgbClr val="FF0000"/>
                </a:solidFill>
                <a:latin typeface="+mj-lt"/>
              </a:rPr>
              <a:t>CDACL - 003</a:t>
            </a:r>
            <a:endParaRPr lang="en-IN" sz="2800" b="1" dirty="0">
              <a:solidFill>
                <a:srgbClr val="FF0000"/>
              </a:solidFill>
              <a:latin typeface="+mj-lt"/>
            </a:endParaRPr>
          </a:p>
        </p:txBody>
      </p:sp>
      <p:sp>
        <p:nvSpPr>
          <p:cNvPr id="4" name="Slide Number Placeholder 3">
            <a:extLst>
              <a:ext uri="{FF2B5EF4-FFF2-40B4-BE49-F238E27FC236}">
                <a16:creationId xmlns:a16="http://schemas.microsoft.com/office/drawing/2014/main" id="{FD7EBB35-CD3C-E70E-8CE0-0D2E6378787F}"/>
              </a:ext>
            </a:extLst>
          </p:cNvPr>
          <p:cNvSpPr>
            <a:spLocks noGrp="1"/>
          </p:cNvSpPr>
          <p:nvPr>
            <p:ph type="sldNum" sz="quarter" idx="11"/>
          </p:nvPr>
        </p:nvSpPr>
        <p:spPr/>
        <p:txBody>
          <a:bodyPr/>
          <a:lstStyle/>
          <a:p>
            <a:fld id="{09A01C0A-2BB6-49E7-91A3-DCB9F9F59583}" type="slidenum">
              <a:rPr lang="en-US" smtClean="0"/>
              <a:pPr/>
              <a:t>1</a:t>
            </a:fld>
            <a:endParaRPr lang="en-US" dirty="0"/>
          </a:p>
        </p:txBody>
      </p:sp>
      <p:sp>
        <p:nvSpPr>
          <p:cNvPr id="5" name="Subtitle 2">
            <a:extLst>
              <a:ext uri="{FF2B5EF4-FFF2-40B4-BE49-F238E27FC236}">
                <a16:creationId xmlns:a16="http://schemas.microsoft.com/office/drawing/2014/main" id="{988068B1-0320-D9CE-61E0-D90D232CC5E7}"/>
              </a:ext>
            </a:extLst>
          </p:cNvPr>
          <p:cNvSpPr txBox="1">
            <a:spLocks/>
          </p:cNvSpPr>
          <p:nvPr/>
        </p:nvSpPr>
        <p:spPr>
          <a:xfrm>
            <a:off x="782073" y="4933192"/>
            <a:ext cx="3529090" cy="1133554"/>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800" b="1" dirty="0">
                <a:latin typeface="Bahnschrift" panose="020B0502040204020203" pitchFamily="34" charset="0"/>
              </a:rPr>
              <a:t>K. MOHAN CHAND</a:t>
            </a:r>
          </a:p>
          <a:p>
            <a:pPr>
              <a:lnSpc>
                <a:spcPct val="100000"/>
              </a:lnSpc>
            </a:pPr>
            <a:r>
              <a:rPr lang="en-US" sz="2800" b="1" dirty="0">
                <a:latin typeface="Bahnschrift" panose="020B0502040204020203" pitchFamily="34" charset="0"/>
              </a:rPr>
              <a:t>E. ROHINI KUMAR</a:t>
            </a:r>
          </a:p>
        </p:txBody>
      </p:sp>
      <p:sp>
        <p:nvSpPr>
          <p:cNvPr id="6" name="Rectangle 5">
            <a:extLst>
              <a:ext uri="{FF2B5EF4-FFF2-40B4-BE49-F238E27FC236}">
                <a16:creationId xmlns:a16="http://schemas.microsoft.com/office/drawing/2014/main" id="{206E0B2F-8F70-19A3-D0E3-2DE250586056}"/>
              </a:ext>
            </a:extLst>
          </p:cNvPr>
          <p:cNvSpPr/>
          <p:nvPr/>
        </p:nvSpPr>
        <p:spPr>
          <a:xfrm>
            <a:off x="11807952" y="0"/>
            <a:ext cx="384048"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3212588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0EFD8-4170-ED5B-A865-13AD5C193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7186AB-D52C-C4CF-AC76-6549AA3D64A1}"/>
              </a:ext>
            </a:extLst>
          </p:cNvPr>
          <p:cNvSpPr>
            <a:spLocks noGrp="1"/>
          </p:cNvSpPr>
          <p:nvPr>
            <p:ph type="title"/>
          </p:nvPr>
        </p:nvSpPr>
        <p:spPr>
          <a:xfrm>
            <a:off x="850391" y="0"/>
            <a:ext cx="10849995" cy="1307592"/>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5E9365D2-24D3-2BF2-C86F-01EA50BF6901}"/>
              </a:ext>
            </a:extLst>
          </p:cNvPr>
          <p:cNvSpPr>
            <a:spLocks noGrp="1"/>
          </p:cNvSpPr>
          <p:nvPr>
            <p:ph sz="half" idx="2"/>
          </p:nvPr>
        </p:nvSpPr>
        <p:spPr>
          <a:xfrm>
            <a:off x="850391" y="1474839"/>
            <a:ext cx="5668395" cy="432620"/>
          </a:xfrm>
        </p:spPr>
        <p:txBody>
          <a:bodyPr/>
          <a:lstStyle/>
          <a:p>
            <a:r>
              <a:rPr lang="en-US" u="sng" dirty="0">
                <a:solidFill>
                  <a:srgbClr val="FF0000"/>
                </a:solidFill>
                <a:latin typeface="Aptos Display" panose="020B0004020202020204" pitchFamily="34" charset="0"/>
              </a:rPr>
              <a:t>2. Order Quantity By Supplier Lead Time </a:t>
            </a:r>
          </a:p>
          <a:p>
            <a:endParaRPr lang="en-US" u="sng" dirty="0">
              <a:solidFill>
                <a:srgbClr val="FF0000"/>
              </a:solidFill>
              <a:latin typeface="Aptos Display" panose="020B0004020202020204" pitchFamily="34" charset="0"/>
            </a:endParaRPr>
          </a:p>
        </p:txBody>
      </p:sp>
      <p:sp>
        <p:nvSpPr>
          <p:cNvPr id="5" name="Slide Number Placeholder 4">
            <a:extLst>
              <a:ext uri="{FF2B5EF4-FFF2-40B4-BE49-F238E27FC236}">
                <a16:creationId xmlns:a16="http://schemas.microsoft.com/office/drawing/2014/main" id="{FF705CC4-54D0-B44D-9EA0-E6F3990D1696}"/>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10</a:t>
            </a:fld>
            <a:endParaRPr lang="en-US" dirty="0"/>
          </a:p>
        </p:txBody>
      </p:sp>
      <p:sp>
        <p:nvSpPr>
          <p:cNvPr id="8" name="Content Placeholder 2">
            <a:extLst>
              <a:ext uri="{FF2B5EF4-FFF2-40B4-BE49-F238E27FC236}">
                <a16:creationId xmlns:a16="http://schemas.microsoft.com/office/drawing/2014/main" id="{FF0C78E0-9374-2685-6CD0-C42FB2E8A17F}"/>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9642B456-30B2-F8CA-CDB6-AA0BFD33BE88}"/>
              </a:ext>
            </a:extLst>
          </p:cNvPr>
          <p:cNvSpPr txBox="1">
            <a:spLocks/>
          </p:cNvSpPr>
          <p:nvPr/>
        </p:nvSpPr>
        <p:spPr>
          <a:xfrm>
            <a:off x="850392" y="1912376"/>
            <a:ext cx="6219002" cy="42721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area chart titled “</a:t>
            </a:r>
            <a:r>
              <a:rPr lang="en-US" sz="1600" cap="none" dirty="0">
                <a:latin typeface="Times New Roman" panose="02020603050405020304" pitchFamily="18" charset="0"/>
                <a:cs typeface="Times New Roman" panose="02020603050405020304" pitchFamily="18" charset="0"/>
              </a:rPr>
              <a:t>Order quantity by Supplier lead time</a:t>
            </a:r>
            <a:r>
              <a:rPr lang="en-US" sz="1600" b="0" cap="none" dirty="0">
                <a:latin typeface="Times New Roman" panose="02020603050405020304" pitchFamily="18" charset="0"/>
                <a:cs typeface="Times New Roman" panose="02020603050405020304" pitchFamily="18" charset="0"/>
              </a:rPr>
              <a:t>" provides an insightful look into the relationship between order quantities and average supplier lead time.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chart shows that O</a:t>
            </a:r>
            <a:r>
              <a:rPr lang="en-US" sz="1600" cap="none" dirty="0">
                <a:latin typeface="Times New Roman" panose="02020603050405020304" pitchFamily="18" charset="0"/>
                <a:cs typeface="Times New Roman" panose="02020603050405020304" pitchFamily="18" charset="0"/>
              </a:rPr>
              <a:t>rder Quantities</a:t>
            </a:r>
            <a:r>
              <a:rPr lang="en-US" sz="1600" b="0" cap="none" dirty="0">
                <a:latin typeface="Times New Roman" panose="02020603050405020304" pitchFamily="18" charset="0"/>
                <a:cs typeface="Times New Roman" panose="02020603050405020304" pitchFamily="18" charset="0"/>
              </a:rPr>
              <a:t> of </a:t>
            </a:r>
            <a:r>
              <a:rPr lang="en-US" sz="1600" cap="none" dirty="0">
                <a:solidFill>
                  <a:srgbClr val="FF0000"/>
                </a:solidFill>
                <a:latin typeface="Times New Roman" panose="02020603050405020304" pitchFamily="18" charset="0"/>
                <a:cs typeface="Times New Roman" panose="02020603050405020304" pitchFamily="18" charset="0"/>
              </a:rPr>
              <a:t>30 and 50</a:t>
            </a:r>
            <a:r>
              <a:rPr lang="en-US" sz="1600" b="0" cap="none" dirty="0">
                <a:latin typeface="Times New Roman" panose="02020603050405020304" pitchFamily="18" charset="0"/>
                <a:cs typeface="Times New Roman" panose="02020603050405020304" pitchFamily="18" charset="0"/>
              </a:rPr>
              <a:t> have the </a:t>
            </a:r>
            <a:r>
              <a:rPr lang="en-US" sz="1600" cap="none" dirty="0">
                <a:latin typeface="Times New Roman" panose="02020603050405020304" pitchFamily="18" charset="0"/>
                <a:cs typeface="Times New Roman" panose="02020603050405020304" pitchFamily="18" charset="0"/>
              </a:rPr>
              <a:t>longest lead times at 30 days each</a:t>
            </a:r>
            <a:r>
              <a:rPr lang="en-US" sz="1600" b="0" cap="none" dirty="0">
                <a:latin typeface="Times New Roman" panose="02020603050405020304" pitchFamily="18" charset="0"/>
                <a:cs typeface="Times New Roman" panose="02020603050405020304" pitchFamily="18" charset="0"/>
              </a:rPr>
              <a:t>. The shortest lead time of </a:t>
            </a:r>
            <a:r>
              <a:rPr lang="en-US" sz="1600" cap="none" dirty="0">
                <a:latin typeface="Times New Roman" panose="02020603050405020304" pitchFamily="18" charset="0"/>
                <a:cs typeface="Times New Roman" panose="02020603050405020304" pitchFamily="18" charset="0"/>
              </a:rPr>
              <a:t>1 day </a:t>
            </a:r>
            <a:r>
              <a:rPr lang="en-US" sz="1600" b="0" cap="none" dirty="0">
                <a:latin typeface="Times New Roman" panose="02020603050405020304" pitchFamily="18" charset="0"/>
                <a:cs typeface="Times New Roman" panose="02020603050405020304" pitchFamily="18" charset="0"/>
              </a:rPr>
              <a:t>is observed when the </a:t>
            </a:r>
            <a:r>
              <a:rPr lang="en-US" sz="1600" cap="none" dirty="0">
                <a:solidFill>
                  <a:srgbClr val="FF0000"/>
                </a:solidFill>
                <a:latin typeface="Times New Roman" panose="02020603050405020304" pitchFamily="18" charset="0"/>
                <a:cs typeface="Times New Roman" panose="02020603050405020304" pitchFamily="18" charset="0"/>
              </a:rPr>
              <a:t>order quantity is 1</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Lead times fluctuate significantly across different order quantities, showing no clear pattern. </a:t>
            </a:r>
            <a:r>
              <a:rPr lang="en-US" sz="1600" cap="none" dirty="0">
                <a:latin typeface="Times New Roman" panose="02020603050405020304" pitchFamily="18" charset="0"/>
                <a:cs typeface="Times New Roman" panose="02020603050405020304" pitchFamily="18" charset="0"/>
              </a:rPr>
              <a:t>Larger orders, particularly at 30 and 50, face delays likely due to bottlenecks, while smaller orders are fulfilled quickly due to less complexity</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Analyzing this data, it’s clear that </a:t>
            </a:r>
            <a:r>
              <a:rPr lang="en-US" sz="1600" cap="none" dirty="0">
                <a:latin typeface="Times New Roman" panose="02020603050405020304" pitchFamily="18" charset="0"/>
                <a:cs typeface="Times New Roman" panose="02020603050405020304" pitchFamily="18" charset="0"/>
              </a:rPr>
              <a:t>optimizing order sizes and improving supplier collaboration</a:t>
            </a:r>
            <a:r>
              <a:rPr lang="en-US" sz="1600" b="0" cap="none" dirty="0">
                <a:latin typeface="Times New Roman" panose="02020603050405020304" pitchFamily="18" charset="0"/>
                <a:cs typeface="Times New Roman" panose="02020603050405020304" pitchFamily="18" charset="0"/>
              </a:rPr>
              <a:t> can </a:t>
            </a:r>
            <a:r>
              <a:rPr lang="en-US" sz="1600" cap="none" dirty="0">
                <a:solidFill>
                  <a:srgbClr val="FF0000"/>
                </a:solidFill>
                <a:latin typeface="Times New Roman" panose="02020603050405020304" pitchFamily="18" charset="0"/>
                <a:cs typeface="Times New Roman" panose="02020603050405020304" pitchFamily="18" charset="0"/>
              </a:rPr>
              <a:t>reduce delays</a:t>
            </a:r>
            <a:r>
              <a:rPr lang="en-US" sz="1600" b="0" cap="none" dirty="0">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8B54F475-02C3-078B-318D-D395238B8B6B}"/>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CCE2582B-3A43-1411-B39D-FEE15DD19AC4}"/>
              </a:ext>
            </a:extLst>
          </p:cNvPr>
          <p:cNvSpPr txBox="1">
            <a:spLocks/>
          </p:cNvSpPr>
          <p:nvPr/>
        </p:nvSpPr>
        <p:spPr>
          <a:xfrm>
            <a:off x="7841126" y="5191430"/>
            <a:ext cx="4350874"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 . Order Quantity By Supplier Lead Time</a:t>
            </a:r>
          </a:p>
        </p:txBody>
      </p:sp>
      <p:pic>
        <p:nvPicPr>
          <p:cNvPr id="13" name="Picture 12">
            <a:extLst>
              <a:ext uri="{FF2B5EF4-FFF2-40B4-BE49-F238E27FC236}">
                <a16:creationId xmlns:a16="http://schemas.microsoft.com/office/drawing/2014/main" id="{B2EB272B-C1AA-706F-CAC9-81FDCF32A7EA}"/>
              </a:ext>
            </a:extLst>
          </p:cNvPr>
          <p:cNvPicPr>
            <a:picLocks noChangeAspect="1"/>
          </p:cNvPicPr>
          <p:nvPr/>
        </p:nvPicPr>
        <p:blipFill>
          <a:blip r:embed="rId2"/>
          <a:stretch>
            <a:fillRect/>
          </a:stretch>
        </p:blipFill>
        <p:spPr>
          <a:xfrm>
            <a:off x="7546910" y="1936954"/>
            <a:ext cx="4399283" cy="3106991"/>
          </a:xfrm>
          <a:prstGeom prst="rect">
            <a:avLst/>
          </a:prstGeom>
        </p:spPr>
      </p:pic>
    </p:spTree>
    <p:extLst>
      <p:ext uri="{BB962C8B-B14F-4D97-AF65-F5344CB8AC3E}">
        <p14:creationId xmlns:p14="http://schemas.microsoft.com/office/powerpoint/2010/main" val="2605933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945DC-8551-5FE2-9B62-BCCA64B37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DAF71-8210-A262-1B2F-7C65C2E80797}"/>
              </a:ext>
            </a:extLst>
          </p:cNvPr>
          <p:cNvSpPr>
            <a:spLocks noGrp="1"/>
          </p:cNvSpPr>
          <p:nvPr>
            <p:ph type="title"/>
          </p:nvPr>
        </p:nvSpPr>
        <p:spPr>
          <a:xfrm>
            <a:off x="850391" y="0"/>
            <a:ext cx="10849995" cy="1307592"/>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A0D28D5F-60D7-7C4D-5678-4AC830757302}"/>
              </a:ext>
            </a:extLst>
          </p:cNvPr>
          <p:cNvSpPr>
            <a:spLocks noGrp="1"/>
          </p:cNvSpPr>
          <p:nvPr>
            <p:ph sz="half" idx="2"/>
          </p:nvPr>
        </p:nvSpPr>
        <p:spPr>
          <a:xfrm>
            <a:off x="850391" y="1474839"/>
            <a:ext cx="5668395" cy="432620"/>
          </a:xfrm>
        </p:spPr>
        <p:txBody>
          <a:bodyPr/>
          <a:lstStyle/>
          <a:p>
            <a:r>
              <a:rPr lang="en-US" u="sng" dirty="0">
                <a:solidFill>
                  <a:srgbClr val="FF0000"/>
                </a:solidFill>
                <a:latin typeface="Aptos Display" panose="020B0004020202020204" pitchFamily="34" charset="0"/>
              </a:rPr>
              <a:t>3. DEFECT RATES BY SUPPLIER NAME</a:t>
            </a:r>
          </a:p>
          <a:p>
            <a:endParaRPr lang="en-US" u="sng" dirty="0">
              <a:solidFill>
                <a:srgbClr val="FF0000"/>
              </a:solidFill>
              <a:latin typeface="Aptos Display" panose="020B0004020202020204" pitchFamily="34" charset="0"/>
            </a:endParaRPr>
          </a:p>
        </p:txBody>
      </p:sp>
      <p:sp>
        <p:nvSpPr>
          <p:cNvPr id="5" name="Slide Number Placeholder 4">
            <a:extLst>
              <a:ext uri="{FF2B5EF4-FFF2-40B4-BE49-F238E27FC236}">
                <a16:creationId xmlns:a16="http://schemas.microsoft.com/office/drawing/2014/main" id="{7BF32E9F-A19E-B8C1-2BE2-3F3AC2B8F9E2}"/>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11</a:t>
            </a:fld>
            <a:endParaRPr lang="en-US" dirty="0"/>
          </a:p>
        </p:txBody>
      </p:sp>
      <p:sp>
        <p:nvSpPr>
          <p:cNvPr id="8" name="Content Placeholder 2">
            <a:extLst>
              <a:ext uri="{FF2B5EF4-FFF2-40B4-BE49-F238E27FC236}">
                <a16:creationId xmlns:a16="http://schemas.microsoft.com/office/drawing/2014/main" id="{85836C79-0C60-C7EC-3804-EC42A0D92FC6}"/>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57EB6ECF-5E99-E577-AB66-54FAFF32A6AB}"/>
              </a:ext>
            </a:extLst>
          </p:cNvPr>
          <p:cNvSpPr txBox="1">
            <a:spLocks/>
          </p:cNvSpPr>
          <p:nvPr/>
        </p:nvSpPr>
        <p:spPr>
          <a:xfrm>
            <a:off x="850392" y="1912376"/>
            <a:ext cx="6219002" cy="42721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stacked area chart titled "</a:t>
            </a:r>
            <a:r>
              <a:rPr lang="en-US" sz="1600" cap="none" dirty="0">
                <a:latin typeface="Times New Roman" panose="02020603050405020304" pitchFamily="18" charset="0"/>
                <a:cs typeface="Times New Roman" panose="02020603050405020304" pitchFamily="18" charset="0"/>
              </a:rPr>
              <a:t>Defect Rate By Supplier</a:t>
            </a:r>
            <a:r>
              <a:rPr lang="en-US" sz="1600" b="0" cap="none" dirty="0">
                <a:latin typeface="Times New Roman" panose="02020603050405020304" pitchFamily="18" charset="0"/>
                <a:cs typeface="Times New Roman" panose="02020603050405020304" pitchFamily="18" charset="0"/>
              </a:rPr>
              <a:t>" provides an insightful look into the defect rates for five different suppliers.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chart shows that </a:t>
            </a:r>
            <a:r>
              <a:rPr lang="en-US" sz="1600" cap="none" dirty="0">
                <a:latin typeface="Times New Roman" panose="02020603050405020304" pitchFamily="18" charset="0"/>
                <a:cs typeface="Times New Roman" panose="02020603050405020304" pitchFamily="18" charset="0"/>
              </a:rPr>
              <a:t>Supplier 2 has the highest defect rate at </a:t>
            </a:r>
            <a:r>
              <a:rPr lang="en-US" sz="1600" cap="none" dirty="0">
                <a:solidFill>
                  <a:srgbClr val="FF0000"/>
                </a:solidFill>
                <a:latin typeface="Times New Roman" panose="02020603050405020304" pitchFamily="18" charset="0"/>
                <a:cs typeface="Times New Roman" panose="02020603050405020304" pitchFamily="18" charset="0"/>
              </a:rPr>
              <a:t>52.0</a:t>
            </a:r>
            <a:r>
              <a:rPr lang="en-US" sz="1600" b="0" cap="none" dirty="0">
                <a:latin typeface="Times New Roman" panose="02020603050405020304" pitchFamily="18" charset="0"/>
                <a:cs typeface="Times New Roman" panose="02020603050405020304" pitchFamily="18" charset="0"/>
              </a:rPr>
              <a:t>, followed by </a:t>
            </a:r>
            <a:r>
              <a:rPr lang="en-US" sz="1600" cap="none" dirty="0">
                <a:latin typeface="Times New Roman" panose="02020603050405020304" pitchFamily="18" charset="0"/>
                <a:cs typeface="Times New Roman" panose="02020603050405020304" pitchFamily="18" charset="0"/>
              </a:rPr>
              <a:t>Supplier 1 at </a:t>
            </a:r>
            <a:r>
              <a:rPr lang="en-US" sz="1600" cap="none" dirty="0">
                <a:solidFill>
                  <a:srgbClr val="FF0000"/>
                </a:solidFill>
                <a:latin typeface="Times New Roman" panose="02020603050405020304" pitchFamily="18" charset="0"/>
                <a:cs typeface="Times New Roman" panose="02020603050405020304" pitchFamily="18" charset="0"/>
              </a:rPr>
              <a:t>48.7</a:t>
            </a:r>
            <a:r>
              <a:rPr lang="en-US" sz="1600" b="0" cap="none" dirty="0">
                <a:latin typeface="Times New Roman" panose="02020603050405020304" pitchFamily="18" charset="0"/>
                <a:cs typeface="Times New Roman" panose="02020603050405020304" pitchFamily="18" charset="0"/>
              </a:rPr>
              <a:t> and </a:t>
            </a:r>
            <a:r>
              <a:rPr lang="en-US" sz="1600" cap="none" dirty="0">
                <a:latin typeface="Times New Roman" panose="02020603050405020304" pitchFamily="18" charset="0"/>
                <a:cs typeface="Times New Roman" panose="02020603050405020304" pitchFamily="18" charset="0"/>
              </a:rPr>
              <a:t>Supplier 5 at </a:t>
            </a:r>
            <a:r>
              <a:rPr lang="en-US" sz="1600" cap="none" dirty="0">
                <a:solidFill>
                  <a:srgbClr val="FF0000"/>
                </a:solidFill>
                <a:latin typeface="Times New Roman" panose="02020603050405020304" pitchFamily="18" charset="0"/>
                <a:cs typeface="Times New Roman" panose="02020603050405020304" pitchFamily="18" charset="0"/>
              </a:rPr>
              <a:t>48.0</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On the lower end, Supplier 3 has the lowest defect rate at </a:t>
            </a:r>
            <a:r>
              <a:rPr lang="en-US" sz="1600" cap="none" dirty="0">
                <a:solidFill>
                  <a:srgbClr val="FF0000"/>
                </a:solidFill>
                <a:latin typeface="Times New Roman" panose="02020603050405020304" pitchFamily="18" charset="0"/>
                <a:cs typeface="Times New Roman" panose="02020603050405020304" pitchFamily="18" charset="0"/>
              </a:rPr>
              <a:t>37.0</a:t>
            </a:r>
            <a:r>
              <a:rPr lang="en-US" sz="1600" b="0" cap="none" dirty="0">
                <a:latin typeface="Times New Roman" panose="02020603050405020304" pitchFamily="18" charset="0"/>
                <a:cs typeface="Times New Roman" panose="02020603050405020304" pitchFamily="18" charset="0"/>
              </a:rPr>
              <a:t>, with </a:t>
            </a:r>
            <a:r>
              <a:rPr lang="en-US" sz="1600" cap="none" dirty="0">
                <a:latin typeface="Times New Roman" panose="02020603050405020304" pitchFamily="18" charset="0"/>
                <a:cs typeface="Times New Roman" panose="02020603050405020304" pitchFamily="18" charset="0"/>
              </a:rPr>
              <a:t>Supplier 4 at </a:t>
            </a:r>
            <a:r>
              <a:rPr lang="en-US" sz="1600" cap="none" dirty="0">
                <a:solidFill>
                  <a:srgbClr val="FF0000"/>
                </a:solidFill>
                <a:latin typeface="Times New Roman" panose="02020603050405020304" pitchFamily="18" charset="0"/>
                <a:cs typeface="Times New Roman" panose="02020603050405020304" pitchFamily="18" charset="0"/>
              </a:rPr>
              <a:t>42.1</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defect rates vary significantly among suppliers, </a:t>
            </a:r>
            <a:r>
              <a:rPr lang="en-US" sz="1600" cap="none" dirty="0">
                <a:latin typeface="Times New Roman" panose="02020603050405020304" pitchFamily="18" charset="0"/>
                <a:cs typeface="Times New Roman" panose="02020603050405020304" pitchFamily="18" charset="0"/>
              </a:rPr>
              <a:t>highlighting discrepancies in quality. Identifying and addressing the causes </a:t>
            </a:r>
            <a:r>
              <a:rPr lang="en-US" sz="1600" b="0" cap="none" dirty="0">
                <a:latin typeface="Times New Roman" panose="02020603050405020304" pitchFamily="18" charset="0"/>
                <a:cs typeface="Times New Roman" panose="02020603050405020304" pitchFamily="18" charset="0"/>
              </a:rPr>
              <a:t>behind these variations can help </a:t>
            </a:r>
            <a:r>
              <a:rPr lang="en-US" sz="1600" cap="none" dirty="0">
                <a:solidFill>
                  <a:srgbClr val="FF0000"/>
                </a:solidFill>
                <a:latin typeface="Times New Roman" panose="02020603050405020304" pitchFamily="18" charset="0"/>
                <a:cs typeface="Times New Roman" panose="02020603050405020304" pitchFamily="18" charset="0"/>
              </a:rPr>
              <a:t>improve overall product quality and supplier performance</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By collaborating closely with suppliers and implementing quality control measures,</a:t>
            </a:r>
            <a:r>
              <a:rPr lang="en-US" sz="1600" b="0" cap="none" dirty="0">
                <a:latin typeface="Times New Roman" panose="02020603050405020304" pitchFamily="18" charset="0"/>
                <a:cs typeface="Times New Roman" panose="02020603050405020304" pitchFamily="18" charset="0"/>
              </a:rPr>
              <a:t> businesses can </a:t>
            </a:r>
            <a:r>
              <a:rPr lang="en-US" sz="1600" cap="none" dirty="0">
                <a:solidFill>
                  <a:srgbClr val="FF0000"/>
                </a:solidFill>
                <a:latin typeface="Times New Roman" panose="02020603050405020304" pitchFamily="18" charset="0"/>
                <a:cs typeface="Times New Roman" panose="02020603050405020304" pitchFamily="18" charset="0"/>
              </a:rPr>
              <a:t>reduce defect rates </a:t>
            </a:r>
            <a:r>
              <a:rPr lang="en-US" sz="1600" b="0" cap="none" dirty="0">
                <a:latin typeface="Times New Roman" panose="02020603050405020304" pitchFamily="18" charset="0"/>
                <a:cs typeface="Times New Roman" panose="02020603050405020304" pitchFamily="18" charset="0"/>
              </a:rPr>
              <a:t>and enhance customer satisfaction.</a:t>
            </a:r>
          </a:p>
        </p:txBody>
      </p:sp>
      <p:sp>
        <p:nvSpPr>
          <p:cNvPr id="6" name="Rectangle 5">
            <a:extLst>
              <a:ext uri="{FF2B5EF4-FFF2-40B4-BE49-F238E27FC236}">
                <a16:creationId xmlns:a16="http://schemas.microsoft.com/office/drawing/2014/main" id="{3BC893FB-A414-ADA6-4463-A12FF4DB597E}"/>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1DB9F787-64BF-2D2D-8104-65851C05B996}"/>
              </a:ext>
            </a:extLst>
          </p:cNvPr>
          <p:cNvSpPr txBox="1">
            <a:spLocks/>
          </p:cNvSpPr>
          <p:nvPr/>
        </p:nvSpPr>
        <p:spPr>
          <a:xfrm>
            <a:off x="7927209" y="5128750"/>
            <a:ext cx="4350874"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3 . Defect Rates By Supplier Name</a:t>
            </a:r>
          </a:p>
        </p:txBody>
      </p:sp>
      <p:pic>
        <p:nvPicPr>
          <p:cNvPr id="12" name="Picture 11">
            <a:extLst>
              <a:ext uri="{FF2B5EF4-FFF2-40B4-BE49-F238E27FC236}">
                <a16:creationId xmlns:a16="http://schemas.microsoft.com/office/drawing/2014/main" id="{C42C649F-D28B-9A6F-0D5D-D19F6E18400F}"/>
              </a:ext>
            </a:extLst>
          </p:cNvPr>
          <p:cNvPicPr>
            <a:picLocks noChangeAspect="1"/>
          </p:cNvPicPr>
          <p:nvPr/>
        </p:nvPicPr>
        <p:blipFill>
          <a:blip r:embed="rId2"/>
          <a:stretch>
            <a:fillRect/>
          </a:stretch>
        </p:blipFill>
        <p:spPr>
          <a:xfrm>
            <a:off x="7548105" y="1907460"/>
            <a:ext cx="4152281" cy="3173358"/>
          </a:xfrm>
          <a:prstGeom prst="rect">
            <a:avLst/>
          </a:prstGeom>
        </p:spPr>
      </p:pic>
    </p:spTree>
    <p:extLst>
      <p:ext uri="{BB962C8B-B14F-4D97-AF65-F5344CB8AC3E}">
        <p14:creationId xmlns:p14="http://schemas.microsoft.com/office/powerpoint/2010/main" val="2728013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77002-57A7-3A3E-823C-6ACCB3EBF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CFC766-608C-3794-3458-8E83DF64DDFD}"/>
              </a:ext>
            </a:extLst>
          </p:cNvPr>
          <p:cNvSpPr>
            <a:spLocks noGrp="1"/>
          </p:cNvSpPr>
          <p:nvPr>
            <p:ph type="title"/>
          </p:nvPr>
        </p:nvSpPr>
        <p:spPr>
          <a:xfrm>
            <a:off x="850391" y="0"/>
            <a:ext cx="10849995" cy="1307592"/>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5F451847-FCEE-9AC8-8C27-BC42142A1DB5}"/>
              </a:ext>
            </a:extLst>
          </p:cNvPr>
          <p:cNvSpPr>
            <a:spLocks noGrp="1"/>
          </p:cNvSpPr>
          <p:nvPr>
            <p:ph sz="half" idx="2"/>
          </p:nvPr>
        </p:nvSpPr>
        <p:spPr>
          <a:xfrm>
            <a:off x="850391" y="1474839"/>
            <a:ext cx="5668395" cy="432620"/>
          </a:xfrm>
        </p:spPr>
        <p:txBody>
          <a:bodyPr/>
          <a:lstStyle/>
          <a:p>
            <a:r>
              <a:rPr lang="en-US" u="sng" dirty="0">
                <a:solidFill>
                  <a:srgbClr val="FF0000"/>
                </a:solidFill>
                <a:latin typeface="Aptos Display" panose="020B0004020202020204" pitchFamily="34" charset="0"/>
              </a:rPr>
              <a:t>4. Average Supplier Lead Time By City</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733116D6-9BA6-BC72-AEB0-16BBFC79FCC2}"/>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12</a:t>
            </a:fld>
            <a:endParaRPr lang="en-US" dirty="0"/>
          </a:p>
        </p:txBody>
      </p:sp>
      <p:sp>
        <p:nvSpPr>
          <p:cNvPr id="8" name="Content Placeholder 2">
            <a:extLst>
              <a:ext uri="{FF2B5EF4-FFF2-40B4-BE49-F238E27FC236}">
                <a16:creationId xmlns:a16="http://schemas.microsoft.com/office/drawing/2014/main" id="{D3316773-6268-1E4C-D85A-E1F1E50D55D4}"/>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53755D16-9083-F426-22E1-0DFD66DBC5E8}"/>
              </a:ext>
            </a:extLst>
          </p:cNvPr>
          <p:cNvSpPr txBox="1">
            <a:spLocks/>
          </p:cNvSpPr>
          <p:nvPr/>
        </p:nvSpPr>
        <p:spPr>
          <a:xfrm>
            <a:off x="850392" y="1912376"/>
            <a:ext cx="6219002" cy="42721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bubble chart titled “</a:t>
            </a:r>
            <a:r>
              <a:rPr lang="en-US" sz="1600" cap="none" dirty="0">
                <a:latin typeface="Times New Roman" panose="02020603050405020304" pitchFamily="18" charset="0"/>
                <a:cs typeface="Times New Roman" panose="02020603050405020304" pitchFamily="18" charset="0"/>
              </a:rPr>
              <a:t>Avg Supplier Lead Time by City</a:t>
            </a:r>
            <a:r>
              <a:rPr lang="en-US" sz="1600" b="0" cap="none" dirty="0">
                <a:latin typeface="Times New Roman" panose="02020603050405020304" pitchFamily="18" charset="0"/>
                <a:cs typeface="Times New Roman" panose="02020603050405020304" pitchFamily="18" charset="0"/>
              </a:rPr>
              <a:t>" provides an insightful look into the average supplier lead times across various cities in India.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bubble sizes represent the </a:t>
            </a:r>
            <a:r>
              <a:rPr lang="en-US" sz="1600" cap="none" dirty="0">
                <a:latin typeface="Times New Roman" panose="02020603050405020304" pitchFamily="18" charset="0"/>
                <a:cs typeface="Times New Roman" panose="02020603050405020304" pitchFamily="18" charset="0"/>
              </a:rPr>
              <a:t>Average lead times</a:t>
            </a:r>
            <a:r>
              <a:rPr lang="en-US" sz="1600" b="0" cap="none" dirty="0">
                <a:latin typeface="Times New Roman" panose="02020603050405020304" pitchFamily="18" charset="0"/>
                <a:cs typeface="Times New Roman" panose="02020603050405020304" pitchFamily="18" charset="0"/>
              </a:rPr>
              <a:t>, with </a:t>
            </a:r>
            <a:r>
              <a:rPr lang="en-US" sz="1600" cap="none" dirty="0">
                <a:latin typeface="Times New Roman" panose="02020603050405020304" pitchFamily="18" charset="0"/>
                <a:cs typeface="Times New Roman" panose="02020603050405020304" pitchFamily="18" charset="0"/>
              </a:rPr>
              <a:t>Delhi </a:t>
            </a:r>
            <a:r>
              <a:rPr lang="en-US" sz="1600" cap="none" dirty="0">
                <a:solidFill>
                  <a:srgbClr val="FF0000"/>
                </a:solidFill>
                <a:latin typeface="Times New Roman" panose="02020603050405020304" pitchFamily="18" charset="0"/>
                <a:cs typeface="Times New Roman" panose="02020603050405020304" pitchFamily="18" charset="0"/>
              </a:rPr>
              <a:t>at 14.6 </a:t>
            </a:r>
            <a:r>
              <a:rPr lang="en-US" sz="1600" cap="none" dirty="0">
                <a:latin typeface="Times New Roman" panose="02020603050405020304" pitchFamily="18" charset="0"/>
                <a:cs typeface="Times New Roman" panose="02020603050405020304" pitchFamily="18" charset="0"/>
              </a:rPr>
              <a:t>days,</a:t>
            </a:r>
            <a:r>
              <a:rPr lang="en-US" sz="1600" cap="none" dirty="0">
                <a:solidFill>
                  <a:srgbClr val="FF0000"/>
                </a:solidFill>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Mumbai</a:t>
            </a:r>
            <a:r>
              <a:rPr lang="en-US" sz="1600" cap="none" dirty="0">
                <a:solidFill>
                  <a:srgbClr val="FF0000"/>
                </a:solidFill>
                <a:latin typeface="Times New Roman" panose="02020603050405020304" pitchFamily="18" charset="0"/>
                <a:cs typeface="Times New Roman" panose="02020603050405020304" pitchFamily="18" charset="0"/>
              </a:rPr>
              <a:t> at 15.31 </a:t>
            </a:r>
            <a:r>
              <a:rPr lang="en-US" sz="1600" cap="none" dirty="0">
                <a:latin typeface="Times New Roman" panose="02020603050405020304" pitchFamily="18" charset="0"/>
                <a:cs typeface="Times New Roman" panose="02020603050405020304" pitchFamily="18" charset="0"/>
              </a:rPr>
              <a:t>days,</a:t>
            </a:r>
            <a:r>
              <a:rPr lang="en-US" sz="1600" cap="none" dirty="0">
                <a:solidFill>
                  <a:srgbClr val="FF0000"/>
                </a:solidFill>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Bangalore at </a:t>
            </a:r>
            <a:r>
              <a:rPr lang="en-US" sz="1600" cap="none" dirty="0">
                <a:solidFill>
                  <a:srgbClr val="FF0000"/>
                </a:solidFill>
                <a:latin typeface="Times New Roman" panose="02020603050405020304" pitchFamily="18" charset="0"/>
                <a:cs typeface="Times New Roman" panose="02020603050405020304" pitchFamily="18" charset="0"/>
              </a:rPr>
              <a:t>16.2 </a:t>
            </a:r>
            <a:r>
              <a:rPr lang="en-US" sz="1600" cap="none" dirty="0">
                <a:latin typeface="Times New Roman" panose="02020603050405020304" pitchFamily="18" charset="0"/>
                <a:cs typeface="Times New Roman" panose="02020603050405020304" pitchFamily="18" charset="0"/>
              </a:rPr>
              <a:t>days,</a:t>
            </a:r>
            <a:r>
              <a:rPr lang="en-US" sz="1600" cap="none" dirty="0">
                <a:solidFill>
                  <a:srgbClr val="FF0000"/>
                </a:solidFill>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Chennai at</a:t>
            </a:r>
            <a:r>
              <a:rPr lang="en-US" sz="1600" cap="none" dirty="0">
                <a:solidFill>
                  <a:srgbClr val="FF0000"/>
                </a:solidFill>
                <a:latin typeface="Times New Roman" panose="02020603050405020304" pitchFamily="18" charset="0"/>
                <a:cs typeface="Times New Roman" panose="02020603050405020304" pitchFamily="18" charset="0"/>
              </a:rPr>
              <a:t> 18.26 </a:t>
            </a:r>
            <a:r>
              <a:rPr lang="en-US" sz="1600" cap="none" dirty="0">
                <a:latin typeface="Times New Roman" panose="02020603050405020304" pitchFamily="18" charset="0"/>
                <a:cs typeface="Times New Roman" panose="02020603050405020304" pitchFamily="18" charset="0"/>
              </a:rPr>
              <a:t>days, and Kolkata at </a:t>
            </a:r>
            <a:r>
              <a:rPr lang="en-US" sz="1600" cap="none" dirty="0">
                <a:solidFill>
                  <a:srgbClr val="FF0000"/>
                </a:solidFill>
                <a:latin typeface="Times New Roman" panose="02020603050405020304" pitchFamily="18" charset="0"/>
                <a:cs typeface="Times New Roman" panose="02020603050405020304" pitchFamily="18" charset="0"/>
              </a:rPr>
              <a:t>44 </a:t>
            </a:r>
            <a:r>
              <a:rPr lang="en-US" sz="1600" cap="none" dirty="0">
                <a:latin typeface="Times New Roman" panose="02020603050405020304" pitchFamily="18" charset="0"/>
                <a:cs typeface="Times New Roman" panose="02020603050405020304" pitchFamily="18" charset="0"/>
              </a:rPr>
              <a:t>days.</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largest bubble is for Kolkata, indicating the </a:t>
            </a:r>
            <a:r>
              <a:rPr lang="en-US" sz="1600" cap="none" dirty="0">
                <a:latin typeface="Times New Roman" panose="02020603050405020304" pitchFamily="18" charset="0"/>
                <a:cs typeface="Times New Roman" panose="02020603050405020304" pitchFamily="18" charset="0"/>
              </a:rPr>
              <a:t>highest lead time of </a:t>
            </a:r>
            <a:r>
              <a:rPr lang="en-US" sz="1600" cap="none" dirty="0">
                <a:solidFill>
                  <a:srgbClr val="FF0000"/>
                </a:solidFill>
                <a:latin typeface="Times New Roman" panose="02020603050405020304" pitchFamily="18" charset="0"/>
                <a:cs typeface="Times New Roman" panose="02020603050405020304" pitchFamily="18" charset="0"/>
              </a:rPr>
              <a:t>44 days</a:t>
            </a:r>
            <a:r>
              <a:rPr lang="en-US" sz="1600" b="0" cap="none" dirty="0">
                <a:latin typeface="Times New Roman" panose="02020603050405020304" pitchFamily="18" charset="0"/>
                <a:cs typeface="Times New Roman" panose="02020603050405020304" pitchFamily="18" charset="0"/>
              </a:rPr>
              <a:t>, whereas the </a:t>
            </a:r>
            <a:r>
              <a:rPr lang="en-US" sz="1600" cap="none" dirty="0">
                <a:latin typeface="Times New Roman" panose="02020603050405020304" pitchFamily="18" charset="0"/>
                <a:cs typeface="Times New Roman" panose="02020603050405020304" pitchFamily="18" charset="0"/>
              </a:rPr>
              <a:t>smallest bubble is for </a:t>
            </a:r>
            <a:r>
              <a:rPr lang="en-US" sz="1600" cap="none" dirty="0">
                <a:solidFill>
                  <a:srgbClr val="FF0000"/>
                </a:solidFill>
                <a:latin typeface="Times New Roman" panose="02020603050405020304" pitchFamily="18" charset="0"/>
                <a:cs typeface="Times New Roman" panose="02020603050405020304" pitchFamily="18" charset="0"/>
              </a:rPr>
              <a:t>Delhi</a:t>
            </a:r>
            <a:r>
              <a:rPr lang="en-US" sz="1600" b="0" cap="none" dirty="0">
                <a:latin typeface="Times New Roman" panose="02020603050405020304" pitchFamily="18" charset="0"/>
                <a:cs typeface="Times New Roman" panose="02020603050405020304" pitchFamily="18" charset="0"/>
              </a:rPr>
              <a:t>, with the lowest lead time of 14.6 days.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These </a:t>
            </a:r>
            <a:r>
              <a:rPr lang="en-US" sz="1600" cap="none" dirty="0">
                <a:latin typeface="Times New Roman" panose="02020603050405020304" pitchFamily="18" charset="0"/>
                <a:cs typeface="Times New Roman" panose="02020603050405020304" pitchFamily="18" charset="0"/>
              </a:rPr>
              <a:t>significant variations highlight the efficiency and challenges faced by suppliers in different locations</a:t>
            </a:r>
            <a:r>
              <a:rPr lang="en-US" sz="1600" b="0" cap="none" dirty="0">
                <a:latin typeface="Times New Roman" panose="02020603050405020304" pitchFamily="18" charset="0"/>
                <a:cs typeface="Times New Roman" panose="02020603050405020304" pitchFamily="18" charset="0"/>
              </a:rPr>
              <a:t>. Identifying and addressing the factors contributing to these discrepancies can help improve overall supplier performance and reduce lead times.</a:t>
            </a:r>
          </a:p>
        </p:txBody>
      </p:sp>
      <p:sp>
        <p:nvSpPr>
          <p:cNvPr id="6" name="Rectangle 5">
            <a:extLst>
              <a:ext uri="{FF2B5EF4-FFF2-40B4-BE49-F238E27FC236}">
                <a16:creationId xmlns:a16="http://schemas.microsoft.com/office/drawing/2014/main" id="{06526CDB-466B-ED39-5711-442699856A47}"/>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AF565F16-48BD-9C6E-8E01-FF9B894B5EB4}"/>
              </a:ext>
            </a:extLst>
          </p:cNvPr>
          <p:cNvSpPr txBox="1">
            <a:spLocks/>
          </p:cNvSpPr>
          <p:nvPr/>
        </p:nvSpPr>
        <p:spPr>
          <a:xfrm>
            <a:off x="7769893" y="5453313"/>
            <a:ext cx="4350874"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4 . Average Supplier Lead Time By City</a:t>
            </a:r>
          </a:p>
        </p:txBody>
      </p:sp>
      <p:pic>
        <p:nvPicPr>
          <p:cNvPr id="9" name="Picture 8">
            <a:extLst>
              <a:ext uri="{FF2B5EF4-FFF2-40B4-BE49-F238E27FC236}">
                <a16:creationId xmlns:a16="http://schemas.microsoft.com/office/drawing/2014/main" id="{4C502D37-21FB-DA0E-D2FB-E2D4CE74508E}"/>
              </a:ext>
            </a:extLst>
          </p:cNvPr>
          <p:cNvPicPr>
            <a:picLocks noChangeAspect="1"/>
          </p:cNvPicPr>
          <p:nvPr/>
        </p:nvPicPr>
        <p:blipFill>
          <a:blip r:embed="rId2"/>
          <a:stretch>
            <a:fillRect/>
          </a:stretch>
        </p:blipFill>
        <p:spPr>
          <a:xfrm>
            <a:off x="7457078" y="1907459"/>
            <a:ext cx="4350874" cy="3545854"/>
          </a:xfrm>
          <a:prstGeom prst="rect">
            <a:avLst/>
          </a:prstGeom>
        </p:spPr>
      </p:pic>
    </p:spTree>
    <p:extLst>
      <p:ext uri="{BB962C8B-B14F-4D97-AF65-F5344CB8AC3E}">
        <p14:creationId xmlns:p14="http://schemas.microsoft.com/office/powerpoint/2010/main" val="2090546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BF471-319C-CAB5-2AF0-71E81E201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8BF8E-81F6-3F82-F5F8-63C157EB79BE}"/>
              </a:ext>
            </a:extLst>
          </p:cNvPr>
          <p:cNvSpPr>
            <a:spLocks noGrp="1"/>
          </p:cNvSpPr>
          <p:nvPr>
            <p:ph type="title"/>
          </p:nvPr>
        </p:nvSpPr>
        <p:spPr>
          <a:xfrm>
            <a:off x="850391" y="0"/>
            <a:ext cx="10849995" cy="1307592"/>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C2FE5F8A-5A4F-E02E-ED9F-48082B7668BA}"/>
              </a:ext>
            </a:extLst>
          </p:cNvPr>
          <p:cNvSpPr>
            <a:spLocks noGrp="1"/>
          </p:cNvSpPr>
          <p:nvPr>
            <p:ph sz="half" idx="2"/>
          </p:nvPr>
        </p:nvSpPr>
        <p:spPr>
          <a:xfrm>
            <a:off x="850391" y="1474839"/>
            <a:ext cx="5668395" cy="432620"/>
          </a:xfrm>
        </p:spPr>
        <p:txBody>
          <a:bodyPr/>
          <a:lstStyle/>
          <a:p>
            <a:r>
              <a:rPr lang="en-US" u="sng" dirty="0">
                <a:solidFill>
                  <a:srgbClr val="FF0000"/>
                </a:solidFill>
                <a:latin typeface="Aptos Display" panose="020B0004020202020204" pitchFamily="34" charset="0"/>
              </a:rPr>
              <a:t>5. Production volume by Supplier </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298B5FA8-9595-7DA5-0DB9-8010EC2E231D}"/>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13</a:t>
            </a:fld>
            <a:endParaRPr lang="en-US" dirty="0"/>
          </a:p>
        </p:txBody>
      </p:sp>
      <p:sp>
        <p:nvSpPr>
          <p:cNvPr id="8" name="Content Placeholder 2">
            <a:extLst>
              <a:ext uri="{FF2B5EF4-FFF2-40B4-BE49-F238E27FC236}">
                <a16:creationId xmlns:a16="http://schemas.microsoft.com/office/drawing/2014/main" id="{BBD2AF31-A3CA-173E-1ED6-81AF2C2D4933}"/>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F7A46B7B-7D90-4D9F-8DB0-2647FBCB7E05}"/>
              </a:ext>
            </a:extLst>
          </p:cNvPr>
          <p:cNvSpPr txBox="1">
            <a:spLocks/>
          </p:cNvSpPr>
          <p:nvPr/>
        </p:nvSpPr>
        <p:spPr>
          <a:xfrm>
            <a:off x="850392" y="1912376"/>
            <a:ext cx="6219002" cy="42721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Production Volume By Supplier</a:t>
            </a:r>
            <a:r>
              <a:rPr lang="en-US" sz="1600" b="0" cap="none" dirty="0">
                <a:latin typeface="Times New Roman" panose="02020603050405020304" pitchFamily="18" charset="0"/>
                <a:cs typeface="Times New Roman" panose="02020603050405020304" pitchFamily="18" charset="0"/>
              </a:rPr>
              <a:t>" provides an insightful look into the sum of production volumes across different suppliers.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chart shows that </a:t>
            </a:r>
            <a:r>
              <a:rPr lang="en-US" sz="1600" cap="none" dirty="0">
                <a:latin typeface="Times New Roman" panose="02020603050405020304" pitchFamily="18" charset="0"/>
                <a:cs typeface="Times New Roman" panose="02020603050405020304" pitchFamily="18" charset="0"/>
              </a:rPr>
              <a:t>Supplier 2 </a:t>
            </a:r>
            <a:r>
              <a:rPr lang="en-US" sz="1600" b="0" cap="none" dirty="0">
                <a:latin typeface="Times New Roman" panose="02020603050405020304" pitchFamily="18" charset="0"/>
                <a:cs typeface="Times New Roman" panose="02020603050405020304" pitchFamily="18" charset="0"/>
              </a:rPr>
              <a:t>has the </a:t>
            </a:r>
            <a:r>
              <a:rPr lang="en-US" sz="1600" cap="none" dirty="0">
                <a:latin typeface="Times New Roman" panose="02020603050405020304" pitchFamily="18" charset="0"/>
                <a:cs typeface="Times New Roman" panose="02020603050405020304" pitchFamily="18" charset="0"/>
              </a:rPr>
              <a:t>highest production volume</a:t>
            </a:r>
            <a:r>
              <a:rPr lang="en-US" sz="1600" b="0" cap="none" dirty="0">
                <a:latin typeface="Times New Roman" panose="02020603050405020304" pitchFamily="18" charset="0"/>
                <a:cs typeface="Times New Roman" panose="02020603050405020304" pitchFamily="18" charset="0"/>
              </a:rPr>
              <a:t> at </a:t>
            </a:r>
            <a:r>
              <a:rPr lang="en-US" sz="1600" cap="none" dirty="0">
                <a:solidFill>
                  <a:srgbClr val="FF0000"/>
                </a:solidFill>
                <a:latin typeface="Times New Roman" panose="02020603050405020304" pitchFamily="18" charset="0"/>
                <a:cs typeface="Times New Roman" panose="02020603050405020304" pitchFamily="18" charset="0"/>
              </a:rPr>
              <a:t>14,105</a:t>
            </a:r>
            <a:r>
              <a:rPr lang="en-US" sz="1600" b="0" cap="none" dirty="0">
                <a:latin typeface="Times New Roman" panose="02020603050405020304" pitchFamily="18" charset="0"/>
                <a:cs typeface="Times New Roman" panose="02020603050405020304" pitchFamily="18" charset="0"/>
              </a:rPr>
              <a:t>, followed by </a:t>
            </a:r>
            <a:r>
              <a:rPr lang="en-US" sz="1600" cap="none" dirty="0">
                <a:latin typeface="Times New Roman" panose="02020603050405020304" pitchFamily="18" charset="0"/>
                <a:cs typeface="Times New Roman" panose="02020603050405020304" pitchFamily="18" charset="0"/>
              </a:rPr>
              <a:t>Supplier 1 </a:t>
            </a:r>
            <a:r>
              <a:rPr lang="en-US" sz="1600" b="0" cap="none" dirty="0">
                <a:latin typeface="Times New Roman" panose="02020603050405020304" pitchFamily="18" charset="0"/>
                <a:cs typeface="Times New Roman" panose="02020603050405020304" pitchFamily="18" charset="0"/>
              </a:rPr>
              <a:t>at </a:t>
            </a:r>
            <a:r>
              <a:rPr lang="en-US" sz="1600" cap="none" dirty="0">
                <a:solidFill>
                  <a:srgbClr val="FF0000"/>
                </a:solidFill>
                <a:latin typeface="Times New Roman" panose="02020603050405020304" pitchFamily="18" charset="0"/>
                <a:cs typeface="Times New Roman" panose="02020603050405020304" pitchFamily="18" charset="0"/>
              </a:rPr>
              <a:t>13,545</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Supplier 4</a:t>
            </a:r>
            <a:r>
              <a:rPr lang="en-US" sz="1600" b="0" cap="none" dirty="0">
                <a:latin typeface="Times New Roman" panose="02020603050405020304" pitchFamily="18" charset="0"/>
                <a:cs typeface="Times New Roman" panose="02020603050405020304" pitchFamily="18" charset="0"/>
              </a:rPr>
              <a:t> comes next with a </a:t>
            </a:r>
            <a:r>
              <a:rPr lang="en-US" sz="1600" cap="none" dirty="0">
                <a:latin typeface="Times New Roman" panose="02020603050405020304" pitchFamily="18" charset="0"/>
                <a:cs typeface="Times New Roman" panose="02020603050405020304" pitchFamily="18" charset="0"/>
              </a:rPr>
              <a:t>production volume </a:t>
            </a:r>
            <a:r>
              <a:rPr lang="en-US" sz="1600" b="0" cap="none" dirty="0">
                <a:latin typeface="Times New Roman" panose="02020603050405020304" pitchFamily="18" charset="0"/>
                <a:cs typeface="Times New Roman" panose="02020603050405020304" pitchFamily="18" charset="0"/>
              </a:rPr>
              <a:t>of </a:t>
            </a:r>
            <a:r>
              <a:rPr lang="en-US" sz="1600" cap="none" dirty="0">
                <a:solidFill>
                  <a:srgbClr val="FF0000"/>
                </a:solidFill>
                <a:latin typeface="Times New Roman" panose="02020603050405020304" pitchFamily="18" charset="0"/>
                <a:cs typeface="Times New Roman" panose="02020603050405020304" pitchFamily="18" charset="0"/>
              </a:rPr>
              <a:t>11,756</a:t>
            </a:r>
            <a:r>
              <a:rPr lang="en-US" sz="1600" b="0" cap="none" dirty="0">
                <a:latin typeface="Times New Roman" panose="02020603050405020304" pitchFamily="18" charset="0"/>
                <a:cs typeface="Times New Roman" panose="02020603050405020304" pitchFamily="18" charset="0"/>
              </a:rPr>
              <a:t>, while </a:t>
            </a:r>
            <a:r>
              <a:rPr lang="en-US" sz="1600" cap="none" dirty="0">
                <a:latin typeface="Times New Roman" panose="02020603050405020304" pitchFamily="18" charset="0"/>
                <a:cs typeface="Times New Roman" panose="02020603050405020304" pitchFamily="18" charset="0"/>
              </a:rPr>
              <a:t>Supplier 5</a:t>
            </a:r>
            <a:r>
              <a:rPr lang="en-US" sz="1600" b="0" cap="none" dirty="0">
                <a:latin typeface="Times New Roman" panose="02020603050405020304" pitchFamily="18" charset="0"/>
                <a:cs typeface="Times New Roman" panose="02020603050405020304" pitchFamily="18" charset="0"/>
              </a:rPr>
              <a:t> has </a:t>
            </a:r>
            <a:r>
              <a:rPr lang="en-US" sz="1600" cap="none" dirty="0">
                <a:solidFill>
                  <a:srgbClr val="FF0000"/>
                </a:solidFill>
                <a:latin typeface="Times New Roman" panose="02020603050405020304" pitchFamily="18" charset="0"/>
                <a:cs typeface="Times New Roman" panose="02020603050405020304" pitchFamily="18" charset="0"/>
              </a:rPr>
              <a:t>9,381</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Supplier 3</a:t>
            </a:r>
            <a:r>
              <a:rPr lang="en-US" sz="1600" b="0" cap="none" dirty="0">
                <a:latin typeface="Times New Roman" panose="02020603050405020304" pitchFamily="18" charset="0"/>
                <a:cs typeface="Times New Roman" panose="02020603050405020304" pitchFamily="18" charset="0"/>
              </a:rPr>
              <a:t> has the </a:t>
            </a:r>
            <a:r>
              <a:rPr lang="en-US" sz="1600" cap="none" dirty="0">
                <a:latin typeface="Times New Roman" panose="02020603050405020304" pitchFamily="18" charset="0"/>
                <a:cs typeface="Times New Roman" panose="02020603050405020304" pitchFamily="18" charset="0"/>
              </a:rPr>
              <a:t>lowest production volume </a:t>
            </a:r>
            <a:r>
              <a:rPr lang="en-US" sz="1600" b="0" cap="none" dirty="0">
                <a:latin typeface="Times New Roman" panose="02020603050405020304" pitchFamily="18" charset="0"/>
                <a:cs typeface="Times New Roman" panose="02020603050405020304" pitchFamily="18" charset="0"/>
              </a:rPr>
              <a:t>at </a:t>
            </a:r>
            <a:r>
              <a:rPr lang="en-US" sz="1600" cap="none" dirty="0">
                <a:solidFill>
                  <a:srgbClr val="FF0000"/>
                </a:solidFill>
                <a:latin typeface="Times New Roman" panose="02020603050405020304" pitchFamily="18" charset="0"/>
                <a:cs typeface="Times New Roman" panose="02020603050405020304" pitchFamily="18" charset="0"/>
              </a:rPr>
              <a:t>7,997</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These variations </a:t>
            </a:r>
            <a:r>
              <a:rPr lang="en-US" sz="1600" cap="none" dirty="0">
                <a:latin typeface="Times New Roman" panose="02020603050405020304" pitchFamily="18" charset="0"/>
                <a:cs typeface="Times New Roman" panose="02020603050405020304" pitchFamily="18" charset="0"/>
              </a:rPr>
              <a:t>highlight the different capacities and efficiencies of each supplier</a:t>
            </a:r>
            <a:r>
              <a:rPr lang="en-US" sz="1600" b="0" cap="none" dirty="0">
                <a:latin typeface="Times New Roman" panose="02020603050405020304" pitchFamily="18" charset="0"/>
                <a:cs typeface="Times New Roman" panose="02020603050405020304" pitchFamily="18" charset="0"/>
              </a:rPr>
              <a:t>. Identifying and addressing the factors contributing to these differences can help improve overall production efficiency and supplier performance.</a:t>
            </a:r>
          </a:p>
        </p:txBody>
      </p:sp>
      <p:sp>
        <p:nvSpPr>
          <p:cNvPr id="6" name="Rectangle 5">
            <a:extLst>
              <a:ext uri="{FF2B5EF4-FFF2-40B4-BE49-F238E27FC236}">
                <a16:creationId xmlns:a16="http://schemas.microsoft.com/office/drawing/2014/main" id="{83525E01-ACBB-7018-3EC9-AC681086A644}"/>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C3A38CC4-A29E-5171-A956-544FBCB87E78}"/>
              </a:ext>
            </a:extLst>
          </p:cNvPr>
          <p:cNvSpPr txBox="1">
            <a:spLocks/>
          </p:cNvSpPr>
          <p:nvPr/>
        </p:nvSpPr>
        <p:spPr>
          <a:xfrm>
            <a:off x="7769893" y="5453313"/>
            <a:ext cx="4350874"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5. Production Volume By Supplier</a:t>
            </a:r>
          </a:p>
        </p:txBody>
      </p:sp>
      <p:pic>
        <p:nvPicPr>
          <p:cNvPr id="11" name="Picture 10">
            <a:extLst>
              <a:ext uri="{FF2B5EF4-FFF2-40B4-BE49-F238E27FC236}">
                <a16:creationId xmlns:a16="http://schemas.microsoft.com/office/drawing/2014/main" id="{386CDBF8-5620-96F8-6C8F-BDA7B3E72CE7}"/>
              </a:ext>
            </a:extLst>
          </p:cNvPr>
          <p:cNvPicPr>
            <a:picLocks noChangeAspect="1"/>
          </p:cNvPicPr>
          <p:nvPr/>
        </p:nvPicPr>
        <p:blipFill>
          <a:blip r:embed="rId2"/>
          <a:stretch>
            <a:fillRect/>
          </a:stretch>
        </p:blipFill>
        <p:spPr>
          <a:xfrm>
            <a:off x="7495625" y="1907459"/>
            <a:ext cx="4057278" cy="3598378"/>
          </a:xfrm>
          <a:prstGeom prst="rect">
            <a:avLst/>
          </a:prstGeom>
        </p:spPr>
      </p:pic>
    </p:spTree>
    <p:extLst>
      <p:ext uri="{BB962C8B-B14F-4D97-AF65-F5344CB8AC3E}">
        <p14:creationId xmlns:p14="http://schemas.microsoft.com/office/powerpoint/2010/main" val="156398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FA63F-E562-0C6B-F67B-558B0BC27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E158B-A97E-2E55-DD68-ACD5BC064DCD}"/>
              </a:ext>
            </a:extLst>
          </p:cNvPr>
          <p:cNvSpPr>
            <a:spLocks noGrp="1"/>
          </p:cNvSpPr>
          <p:nvPr>
            <p:ph type="title"/>
          </p:nvPr>
        </p:nvSpPr>
        <p:spPr>
          <a:xfrm>
            <a:off x="850391" y="0"/>
            <a:ext cx="10849995" cy="1307592"/>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153B1975-E43A-38BB-7CE0-C86EA7C16F0B}"/>
              </a:ext>
            </a:extLst>
          </p:cNvPr>
          <p:cNvSpPr>
            <a:spLocks noGrp="1"/>
          </p:cNvSpPr>
          <p:nvPr>
            <p:ph sz="half" idx="2"/>
          </p:nvPr>
        </p:nvSpPr>
        <p:spPr>
          <a:xfrm>
            <a:off x="850391" y="1474839"/>
            <a:ext cx="5668395" cy="432620"/>
          </a:xfrm>
        </p:spPr>
        <p:txBody>
          <a:bodyPr/>
          <a:lstStyle/>
          <a:p>
            <a:r>
              <a:rPr lang="en-US" u="sng" dirty="0">
                <a:solidFill>
                  <a:srgbClr val="FF0000"/>
                </a:solidFill>
                <a:latin typeface="Aptos Display" panose="020B0004020202020204" pitchFamily="34" charset="0"/>
              </a:rPr>
              <a:t>6. Defect Rates By Order Quantity </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BB9357CA-C964-2F9C-022D-93710EDF775E}"/>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14</a:t>
            </a:fld>
            <a:endParaRPr lang="en-US" dirty="0"/>
          </a:p>
        </p:txBody>
      </p:sp>
      <p:sp>
        <p:nvSpPr>
          <p:cNvPr id="8" name="Content Placeholder 2">
            <a:extLst>
              <a:ext uri="{FF2B5EF4-FFF2-40B4-BE49-F238E27FC236}">
                <a16:creationId xmlns:a16="http://schemas.microsoft.com/office/drawing/2014/main" id="{1F02D95D-EEAC-B026-4FCD-8D01C51DE0FA}"/>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A5E66F7B-AA7E-C46F-A64F-78702BAC2EE0}"/>
              </a:ext>
            </a:extLst>
          </p:cNvPr>
          <p:cNvSpPr txBox="1">
            <a:spLocks/>
          </p:cNvSpPr>
          <p:nvPr/>
        </p:nvSpPr>
        <p:spPr>
          <a:xfrm>
            <a:off x="850392" y="1912376"/>
            <a:ext cx="6219002" cy="42721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stacked area chart titled "</a:t>
            </a:r>
            <a:r>
              <a:rPr lang="en-US" sz="1600" cap="none" dirty="0">
                <a:latin typeface="Times New Roman" panose="02020603050405020304" pitchFamily="18" charset="0"/>
                <a:cs typeface="Times New Roman" panose="02020603050405020304" pitchFamily="18" charset="0"/>
              </a:rPr>
              <a:t>Defect Rates By Order Quantity</a:t>
            </a:r>
            <a:r>
              <a:rPr lang="en-US" sz="1600" b="0" cap="none" dirty="0">
                <a:latin typeface="Times New Roman" panose="02020603050405020304" pitchFamily="18" charset="0"/>
                <a:cs typeface="Times New Roman" panose="02020603050405020304" pitchFamily="18" charset="0"/>
              </a:rPr>
              <a:t>" provides an insightful look into the average defect rates across different order quantities.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chart shows that at </a:t>
            </a:r>
            <a:r>
              <a:rPr lang="en-US" sz="1600" cap="none" dirty="0">
                <a:latin typeface="Times New Roman" panose="02020603050405020304" pitchFamily="18" charset="0"/>
                <a:cs typeface="Times New Roman" panose="02020603050405020304" pitchFamily="18" charset="0"/>
              </a:rPr>
              <a:t>order quantity </a:t>
            </a:r>
            <a:r>
              <a:rPr lang="en-US" sz="1600" cap="none" dirty="0">
                <a:solidFill>
                  <a:srgbClr val="FF0000"/>
                </a:solidFill>
                <a:latin typeface="Times New Roman" panose="02020603050405020304" pitchFamily="18" charset="0"/>
                <a:cs typeface="Times New Roman" panose="02020603050405020304" pitchFamily="18" charset="0"/>
              </a:rPr>
              <a:t>1</a:t>
            </a:r>
            <a:r>
              <a:rPr lang="en-US" sz="1600" cap="none" dirty="0">
                <a:latin typeface="Times New Roman" panose="02020603050405020304" pitchFamily="18" charset="0"/>
                <a:cs typeface="Times New Roman" panose="02020603050405020304" pitchFamily="18" charset="0"/>
              </a:rPr>
              <a:t>, the defect rate is </a:t>
            </a:r>
            <a:r>
              <a:rPr lang="en-US" sz="1600" cap="none" dirty="0">
                <a:solidFill>
                  <a:srgbClr val="FF0000"/>
                </a:solidFill>
                <a:latin typeface="Times New Roman" panose="02020603050405020304" pitchFamily="18" charset="0"/>
                <a:cs typeface="Times New Roman" panose="02020603050405020304" pitchFamily="18" charset="0"/>
              </a:rPr>
              <a:t>0.4</a:t>
            </a:r>
            <a:r>
              <a:rPr lang="en-US" sz="1600" b="0" cap="none" dirty="0">
                <a:latin typeface="Times New Roman" panose="02020603050405020304" pitchFamily="18" charset="0"/>
                <a:cs typeface="Times New Roman" panose="02020603050405020304" pitchFamily="18" charset="0"/>
              </a:rPr>
              <a:t>. At </a:t>
            </a:r>
            <a:r>
              <a:rPr lang="en-US" sz="1600" cap="none" dirty="0">
                <a:latin typeface="Times New Roman" panose="02020603050405020304" pitchFamily="18" charset="0"/>
                <a:cs typeface="Times New Roman" panose="02020603050405020304" pitchFamily="18" charset="0"/>
              </a:rPr>
              <a:t>order quantity 38</a:t>
            </a:r>
            <a:r>
              <a:rPr lang="en-US" sz="1600" b="0" cap="none" dirty="0">
                <a:latin typeface="Times New Roman" panose="02020603050405020304" pitchFamily="18" charset="0"/>
                <a:cs typeface="Times New Roman" panose="02020603050405020304" pitchFamily="18" charset="0"/>
              </a:rPr>
              <a:t>, the </a:t>
            </a:r>
            <a:r>
              <a:rPr lang="en-US" sz="1600" cap="none" dirty="0">
                <a:latin typeface="Times New Roman" panose="02020603050405020304" pitchFamily="18" charset="0"/>
                <a:cs typeface="Times New Roman" panose="02020603050405020304" pitchFamily="18" charset="0"/>
              </a:rPr>
              <a:t>defect rate peaks at </a:t>
            </a:r>
            <a:r>
              <a:rPr lang="en-US" sz="1600" cap="none" dirty="0">
                <a:solidFill>
                  <a:srgbClr val="FF0000"/>
                </a:solidFill>
                <a:latin typeface="Times New Roman" panose="02020603050405020304" pitchFamily="18" charset="0"/>
                <a:cs typeface="Times New Roman" panose="02020603050405020304" pitchFamily="18" charset="0"/>
              </a:rPr>
              <a:t>4.9</a:t>
            </a:r>
            <a:r>
              <a:rPr lang="en-US" sz="1600" cap="none" dirty="0">
                <a:latin typeface="Times New Roman" panose="02020603050405020304" pitchFamily="18" charset="0"/>
                <a:cs typeface="Times New Roman" panose="02020603050405020304" pitchFamily="18" charset="0"/>
              </a:rPr>
              <a:t>, while at 68, it is </a:t>
            </a:r>
            <a:r>
              <a:rPr lang="en-US" sz="1600" cap="none" dirty="0">
                <a:solidFill>
                  <a:srgbClr val="FF0000"/>
                </a:solidFill>
                <a:latin typeface="Times New Roman" panose="02020603050405020304" pitchFamily="18" charset="0"/>
                <a:cs typeface="Times New Roman" panose="02020603050405020304" pitchFamily="18" charset="0"/>
              </a:rPr>
              <a:t>4.2</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a:t>
            </a:r>
            <a:r>
              <a:rPr lang="en-US" sz="1600" cap="none" dirty="0">
                <a:latin typeface="Times New Roman" panose="02020603050405020304" pitchFamily="18" charset="0"/>
                <a:cs typeface="Times New Roman" panose="02020603050405020304" pitchFamily="18" charset="0"/>
              </a:rPr>
              <a:t>defect rate drops significantly at order quantity 71 to </a:t>
            </a:r>
            <a:r>
              <a:rPr lang="en-US" sz="1600" cap="none" dirty="0">
                <a:solidFill>
                  <a:srgbClr val="FF0000"/>
                </a:solidFill>
                <a:latin typeface="Times New Roman" panose="02020603050405020304" pitchFamily="18" charset="0"/>
                <a:cs typeface="Times New Roman" panose="02020603050405020304" pitchFamily="18" charset="0"/>
              </a:rPr>
              <a:t>0.1</a:t>
            </a:r>
            <a:r>
              <a:rPr lang="en-US" sz="1600" b="0" cap="none" dirty="0">
                <a:latin typeface="Times New Roman" panose="02020603050405020304" pitchFamily="18" charset="0"/>
                <a:cs typeface="Times New Roman" panose="02020603050405020304" pitchFamily="18" charset="0"/>
              </a:rPr>
              <a:t>, rises again to </a:t>
            </a:r>
            <a:r>
              <a:rPr lang="en-US" sz="1600" cap="none" dirty="0">
                <a:solidFill>
                  <a:srgbClr val="FF0000"/>
                </a:solidFill>
                <a:latin typeface="Times New Roman" panose="02020603050405020304" pitchFamily="18" charset="0"/>
                <a:cs typeface="Times New Roman" panose="02020603050405020304" pitchFamily="18" charset="0"/>
              </a:rPr>
              <a:t>4.8</a:t>
            </a:r>
            <a:r>
              <a:rPr lang="en-US" sz="1600" b="0" cap="none" dirty="0">
                <a:latin typeface="Times New Roman" panose="02020603050405020304" pitchFamily="18" charset="0"/>
                <a:cs typeface="Times New Roman" panose="02020603050405020304" pitchFamily="18" charset="0"/>
              </a:rPr>
              <a:t> at </a:t>
            </a:r>
            <a:r>
              <a:rPr lang="en-US" sz="1600" cap="none" dirty="0">
                <a:latin typeface="Times New Roman" panose="02020603050405020304" pitchFamily="18" charset="0"/>
                <a:cs typeface="Times New Roman" panose="02020603050405020304" pitchFamily="18" charset="0"/>
              </a:rPr>
              <a:t>order quantity 82</a:t>
            </a:r>
            <a:r>
              <a:rPr lang="en-US" sz="1600" b="0" cap="none" dirty="0">
                <a:latin typeface="Times New Roman" panose="02020603050405020304" pitchFamily="18" charset="0"/>
                <a:cs typeface="Times New Roman" panose="02020603050405020304" pitchFamily="18" charset="0"/>
              </a:rPr>
              <a:t>, and is </a:t>
            </a:r>
            <a:r>
              <a:rPr lang="en-US" sz="1600" cap="none" dirty="0">
                <a:solidFill>
                  <a:srgbClr val="FF0000"/>
                </a:solidFill>
                <a:latin typeface="Times New Roman" panose="02020603050405020304" pitchFamily="18" charset="0"/>
                <a:cs typeface="Times New Roman" panose="02020603050405020304" pitchFamily="18" charset="0"/>
              </a:rPr>
              <a:t>0.7 </a:t>
            </a:r>
            <a:r>
              <a:rPr lang="en-US" sz="1600" cap="none" dirty="0">
                <a:latin typeface="Times New Roman" panose="02020603050405020304" pitchFamily="18" charset="0"/>
                <a:cs typeface="Times New Roman" panose="02020603050405020304" pitchFamily="18" charset="0"/>
              </a:rPr>
              <a:t>at order quantity 100</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These fluctuations highlight how defect rates vary with different order quantities.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Identifying and addressing the causes behind these variations can help improve quality control and production efficiency.</a:t>
            </a:r>
          </a:p>
        </p:txBody>
      </p:sp>
      <p:sp>
        <p:nvSpPr>
          <p:cNvPr id="6" name="Rectangle 5">
            <a:extLst>
              <a:ext uri="{FF2B5EF4-FFF2-40B4-BE49-F238E27FC236}">
                <a16:creationId xmlns:a16="http://schemas.microsoft.com/office/drawing/2014/main" id="{CBB941BF-9FBA-FDD0-9F6E-9C4138BAC30D}"/>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1F541F5E-18DA-1A3E-6056-1485FE3E93D5}"/>
              </a:ext>
            </a:extLst>
          </p:cNvPr>
          <p:cNvSpPr txBox="1">
            <a:spLocks/>
          </p:cNvSpPr>
          <p:nvPr/>
        </p:nvSpPr>
        <p:spPr>
          <a:xfrm>
            <a:off x="7927209" y="5464276"/>
            <a:ext cx="4043565"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6. Defect Rates By Order Quantity</a:t>
            </a:r>
          </a:p>
        </p:txBody>
      </p:sp>
      <p:pic>
        <p:nvPicPr>
          <p:cNvPr id="9" name="Picture 8">
            <a:extLst>
              <a:ext uri="{FF2B5EF4-FFF2-40B4-BE49-F238E27FC236}">
                <a16:creationId xmlns:a16="http://schemas.microsoft.com/office/drawing/2014/main" id="{0A2A874A-D1A3-932F-6C7B-E5FB81C8223B}"/>
              </a:ext>
            </a:extLst>
          </p:cNvPr>
          <p:cNvPicPr>
            <a:picLocks noChangeAspect="1"/>
          </p:cNvPicPr>
          <p:nvPr/>
        </p:nvPicPr>
        <p:blipFill>
          <a:blip r:embed="rId2"/>
          <a:stretch>
            <a:fillRect/>
          </a:stretch>
        </p:blipFill>
        <p:spPr>
          <a:xfrm>
            <a:off x="7517230" y="1907459"/>
            <a:ext cx="4050521" cy="3593203"/>
          </a:xfrm>
          <a:prstGeom prst="rect">
            <a:avLst/>
          </a:prstGeom>
        </p:spPr>
      </p:pic>
    </p:spTree>
    <p:extLst>
      <p:ext uri="{BB962C8B-B14F-4D97-AF65-F5344CB8AC3E}">
        <p14:creationId xmlns:p14="http://schemas.microsoft.com/office/powerpoint/2010/main" val="4259251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DAFC3-1213-7248-EAB2-B779E4E29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A081D5-C95B-740C-030D-3E930A369F2B}"/>
              </a:ext>
            </a:extLst>
          </p:cNvPr>
          <p:cNvSpPr>
            <a:spLocks noGrp="1"/>
          </p:cNvSpPr>
          <p:nvPr>
            <p:ph type="title"/>
          </p:nvPr>
        </p:nvSpPr>
        <p:spPr>
          <a:xfrm>
            <a:off x="850391" y="0"/>
            <a:ext cx="10849995" cy="1307592"/>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0392D4A5-1096-1CF9-F893-37A579B1DF93}"/>
              </a:ext>
            </a:extLst>
          </p:cNvPr>
          <p:cNvSpPr>
            <a:spLocks noGrp="1"/>
          </p:cNvSpPr>
          <p:nvPr>
            <p:ph sz="half" idx="2"/>
          </p:nvPr>
        </p:nvSpPr>
        <p:spPr>
          <a:xfrm>
            <a:off x="850391" y="1474839"/>
            <a:ext cx="5668395" cy="432620"/>
          </a:xfrm>
        </p:spPr>
        <p:txBody>
          <a:bodyPr/>
          <a:lstStyle/>
          <a:p>
            <a:r>
              <a:rPr lang="en-US" u="sng" dirty="0">
                <a:solidFill>
                  <a:srgbClr val="FF0000"/>
                </a:solidFill>
                <a:latin typeface="Aptos Display" panose="020B0004020202020204" pitchFamily="34" charset="0"/>
              </a:rPr>
              <a:t>7. Manufacturing lead time by defect rates </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912E0F8A-6CCB-0F1D-CD25-23BCF0C35655}"/>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15</a:t>
            </a:fld>
            <a:endParaRPr lang="en-US" dirty="0"/>
          </a:p>
        </p:txBody>
      </p:sp>
      <p:sp>
        <p:nvSpPr>
          <p:cNvPr id="8" name="Content Placeholder 2">
            <a:extLst>
              <a:ext uri="{FF2B5EF4-FFF2-40B4-BE49-F238E27FC236}">
                <a16:creationId xmlns:a16="http://schemas.microsoft.com/office/drawing/2014/main" id="{56A06E29-6D10-1787-9F0F-C1CBB71B5217}"/>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8280C500-2B22-DA85-2CCA-2A33B7E6ACA6}"/>
              </a:ext>
            </a:extLst>
          </p:cNvPr>
          <p:cNvSpPr txBox="1">
            <a:spLocks/>
          </p:cNvSpPr>
          <p:nvPr/>
        </p:nvSpPr>
        <p:spPr>
          <a:xfrm>
            <a:off x="850392" y="1912376"/>
            <a:ext cx="6219002" cy="42721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scatter plot titled "</a:t>
            </a:r>
            <a:r>
              <a:rPr lang="en-US" sz="1600" cap="none" dirty="0">
                <a:latin typeface="Times New Roman" panose="02020603050405020304" pitchFamily="18" charset="0"/>
                <a:cs typeface="Times New Roman" panose="02020603050405020304" pitchFamily="18" charset="0"/>
              </a:rPr>
              <a:t>Manufacturing Lead Time By Defect Rates for Each Supplier</a:t>
            </a:r>
            <a:r>
              <a:rPr lang="en-US" sz="1600" b="0" cap="none" dirty="0">
                <a:latin typeface="Times New Roman" panose="02020603050405020304" pitchFamily="18" charset="0"/>
                <a:cs typeface="Times New Roman" panose="02020603050405020304" pitchFamily="18" charset="0"/>
              </a:rPr>
              <a:t>" provides valuable insights into the relationship between manufacturing lead time and defect rates for each supplier.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data points represent five different suppliers</a:t>
            </a:r>
            <a:r>
              <a:rPr lang="en-US" sz="1600" cap="none" dirty="0">
                <a:latin typeface="Times New Roman" panose="02020603050405020304" pitchFamily="18" charset="0"/>
                <a:cs typeface="Times New Roman" panose="02020603050405020304" pitchFamily="18" charset="0"/>
              </a:rPr>
              <a:t>: </a:t>
            </a:r>
            <a:r>
              <a:rPr lang="en-US" sz="1600" b="0" cap="none" dirty="0">
                <a:latin typeface="Times New Roman" panose="02020603050405020304" pitchFamily="18" charset="0"/>
                <a:cs typeface="Times New Roman" panose="02020603050405020304" pitchFamily="18" charset="0"/>
              </a:rPr>
              <a:t>Supplier 1 (blue), Supplier 2 (purple), Supplier 3 (orange), Supplier 4 (pink), and Supplier 5 (light blue).</a:t>
            </a:r>
          </a:p>
          <a:p>
            <a:pPr marL="285750" indent="-285750" algn="just">
              <a:buFont typeface="Arial" panose="020B0604020202020204" pitchFamily="34" charset="0"/>
              <a:buChar char="•"/>
            </a:pPr>
            <a:r>
              <a:rPr lang="en-US" sz="1600" cap="none" dirty="0">
                <a:solidFill>
                  <a:srgbClr val="FF0000"/>
                </a:solidFill>
                <a:latin typeface="Times New Roman" panose="02020603050405020304" pitchFamily="18" charset="0"/>
                <a:cs typeface="Times New Roman" panose="02020603050405020304" pitchFamily="18" charset="0"/>
              </a:rPr>
              <a:t>Supplier 1 (blue) </a:t>
            </a:r>
            <a:r>
              <a:rPr lang="en-US" sz="1600" cap="none" dirty="0">
                <a:latin typeface="Times New Roman" panose="02020603050405020304" pitchFamily="18" charset="0"/>
                <a:cs typeface="Times New Roman" panose="02020603050405020304" pitchFamily="18" charset="0"/>
              </a:rPr>
              <a:t>generally has shorter lead times and lower defect rates, indicating efficient processes. </a:t>
            </a:r>
            <a:r>
              <a:rPr lang="en-US" sz="1600" b="0" cap="none" dirty="0">
                <a:latin typeface="Times New Roman" panose="02020603050405020304" pitchFamily="18" charset="0"/>
                <a:cs typeface="Times New Roman" panose="02020603050405020304" pitchFamily="18" charset="0"/>
              </a:rPr>
              <a:t>In contrast, </a:t>
            </a:r>
            <a:r>
              <a:rPr lang="en-US" sz="1600" cap="none" dirty="0">
                <a:solidFill>
                  <a:srgbClr val="FF0000"/>
                </a:solidFill>
                <a:latin typeface="Times New Roman" panose="02020603050405020304" pitchFamily="18" charset="0"/>
                <a:cs typeface="Times New Roman" panose="02020603050405020304" pitchFamily="18" charset="0"/>
              </a:rPr>
              <a:t>Supplier 2 (purple)</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tends to have higher lead times and defect rates, suggesting potential inefficiencies.</a:t>
            </a:r>
            <a:r>
              <a:rPr lang="en-US" sz="1600" b="0" cap="none" dirty="0">
                <a:latin typeface="Times New Roman" panose="02020603050405020304" pitchFamily="18" charset="0"/>
                <a:cs typeface="Times New Roman" panose="02020603050405020304" pitchFamily="18" charset="0"/>
              </a:rPr>
              <a:t> Identifying these patterns helps in strategic planning and supplier selection, allowing companies to focus on suppliers with efficient manufacturing processes and lower defect rates to enhance overall supply chain performance.</a:t>
            </a:r>
          </a:p>
        </p:txBody>
      </p:sp>
      <p:sp>
        <p:nvSpPr>
          <p:cNvPr id="6" name="Rectangle 5">
            <a:extLst>
              <a:ext uri="{FF2B5EF4-FFF2-40B4-BE49-F238E27FC236}">
                <a16:creationId xmlns:a16="http://schemas.microsoft.com/office/drawing/2014/main" id="{3832852F-4EAF-336D-325B-65372BD31BA1}"/>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BE7AF6BC-6AA0-0958-90B3-44B7B0B7C37A}"/>
              </a:ext>
            </a:extLst>
          </p:cNvPr>
          <p:cNvSpPr txBox="1">
            <a:spLocks/>
          </p:cNvSpPr>
          <p:nvPr/>
        </p:nvSpPr>
        <p:spPr>
          <a:xfrm>
            <a:off x="7445529" y="5464276"/>
            <a:ext cx="4350873"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7. Manufacturing Lead time By Defect Rates</a:t>
            </a:r>
          </a:p>
        </p:txBody>
      </p:sp>
      <p:pic>
        <p:nvPicPr>
          <p:cNvPr id="11" name="Picture 10">
            <a:extLst>
              <a:ext uri="{FF2B5EF4-FFF2-40B4-BE49-F238E27FC236}">
                <a16:creationId xmlns:a16="http://schemas.microsoft.com/office/drawing/2014/main" id="{55CBBF8B-B015-950E-656A-FD0A85C7DC17}"/>
              </a:ext>
            </a:extLst>
          </p:cNvPr>
          <p:cNvPicPr>
            <a:picLocks noChangeAspect="1"/>
          </p:cNvPicPr>
          <p:nvPr/>
        </p:nvPicPr>
        <p:blipFill>
          <a:blip r:embed="rId2"/>
          <a:stretch>
            <a:fillRect/>
          </a:stretch>
        </p:blipFill>
        <p:spPr>
          <a:xfrm>
            <a:off x="7229908" y="1907458"/>
            <a:ext cx="4470478" cy="3556817"/>
          </a:xfrm>
          <a:prstGeom prst="rect">
            <a:avLst/>
          </a:prstGeom>
        </p:spPr>
      </p:pic>
    </p:spTree>
    <p:extLst>
      <p:ext uri="{BB962C8B-B14F-4D97-AF65-F5344CB8AC3E}">
        <p14:creationId xmlns:p14="http://schemas.microsoft.com/office/powerpoint/2010/main" val="26898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5D24F-81F1-7121-2AA0-66CEED440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9BDFA-22A1-3F7C-25AC-92DF1313093F}"/>
              </a:ext>
            </a:extLst>
          </p:cNvPr>
          <p:cNvSpPr>
            <a:spLocks noGrp="1"/>
          </p:cNvSpPr>
          <p:nvPr>
            <p:ph type="title"/>
          </p:nvPr>
        </p:nvSpPr>
        <p:spPr>
          <a:xfrm>
            <a:off x="850391" y="0"/>
            <a:ext cx="10849995" cy="1307592"/>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9312AE2F-E3FE-A7AE-3F2A-C5A13489B69B}"/>
              </a:ext>
            </a:extLst>
          </p:cNvPr>
          <p:cNvSpPr>
            <a:spLocks noGrp="1"/>
          </p:cNvSpPr>
          <p:nvPr>
            <p:ph sz="half" idx="2"/>
          </p:nvPr>
        </p:nvSpPr>
        <p:spPr>
          <a:xfrm>
            <a:off x="850391" y="1474839"/>
            <a:ext cx="5668395" cy="432620"/>
          </a:xfrm>
        </p:spPr>
        <p:txBody>
          <a:bodyPr/>
          <a:lstStyle/>
          <a:p>
            <a:r>
              <a:rPr lang="en-US" u="sng" dirty="0">
                <a:solidFill>
                  <a:srgbClr val="FF0000"/>
                </a:solidFill>
                <a:latin typeface="Aptos Display" panose="020B0004020202020204" pitchFamily="34" charset="0"/>
              </a:rPr>
              <a:t>8. DEFECT RATES BY LOCATION </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2A361DAE-676B-4E9C-F8A0-3169AC758755}"/>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16</a:t>
            </a:fld>
            <a:endParaRPr lang="en-US" dirty="0"/>
          </a:p>
        </p:txBody>
      </p:sp>
      <p:sp>
        <p:nvSpPr>
          <p:cNvPr id="8" name="Content Placeholder 2">
            <a:extLst>
              <a:ext uri="{FF2B5EF4-FFF2-40B4-BE49-F238E27FC236}">
                <a16:creationId xmlns:a16="http://schemas.microsoft.com/office/drawing/2014/main" id="{18176513-952C-2A48-7A28-0DCABAEBFB7E}"/>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6E9371B5-9E21-8D56-3F57-401A796FE6BF}"/>
              </a:ext>
            </a:extLst>
          </p:cNvPr>
          <p:cNvSpPr txBox="1">
            <a:spLocks/>
          </p:cNvSpPr>
          <p:nvPr/>
        </p:nvSpPr>
        <p:spPr>
          <a:xfrm>
            <a:off x="850392" y="1912376"/>
            <a:ext cx="6219002" cy="42721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map titled "</a:t>
            </a:r>
            <a:r>
              <a:rPr lang="en-US" sz="1600" cap="none" dirty="0">
                <a:latin typeface="Times New Roman" panose="02020603050405020304" pitchFamily="18" charset="0"/>
                <a:cs typeface="Times New Roman" panose="02020603050405020304" pitchFamily="18" charset="0"/>
              </a:rPr>
              <a:t>Defect Rates By Location</a:t>
            </a:r>
            <a:r>
              <a:rPr lang="en-US" sz="1600" b="0" cap="none" dirty="0">
                <a:latin typeface="Times New Roman" panose="02020603050405020304" pitchFamily="18" charset="0"/>
                <a:cs typeface="Times New Roman" panose="02020603050405020304" pitchFamily="18" charset="0"/>
              </a:rPr>
              <a:t>" highlights the average defect rates across major cities in India.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Chennai has the highest defect rate at </a:t>
            </a:r>
            <a:r>
              <a:rPr lang="en-US" sz="1600" cap="none" dirty="0">
                <a:solidFill>
                  <a:srgbClr val="FF0000"/>
                </a:solidFill>
                <a:latin typeface="Times New Roman" panose="02020603050405020304" pitchFamily="18" charset="0"/>
                <a:cs typeface="Times New Roman" panose="02020603050405020304" pitchFamily="18" charset="0"/>
              </a:rPr>
              <a:t>2.63</a:t>
            </a:r>
            <a:r>
              <a:rPr lang="en-US" sz="1600" b="0" cap="none" dirty="0">
                <a:latin typeface="Times New Roman" panose="02020603050405020304" pitchFamily="18" charset="0"/>
                <a:cs typeface="Times New Roman" panose="02020603050405020304" pitchFamily="18" charset="0"/>
              </a:rPr>
              <a:t>, indicating potential quality control issues that need to be addressed. </a:t>
            </a:r>
            <a:r>
              <a:rPr lang="en-US" sz="1600" cap="none" dirty="0">
                <a:latin typeface="Times New Roman" panose="02020603050405020304" pitchFamily="18" charset="0"/>
                <a:cs typeface="Times New Roman" panose="02020603050405020304" pitchFamily="18" charset="0"/>
              </a:rPr>
              <a:t>Kolkata follows with a defect rate of</a:t>
            </a:r>
            <a:r>
              <a:rPr lang="en-US" sz="1600" b="0" cap="none" dirty="0">
                <a:latin typeface="Times New Roman" panose="02020603050405020304" pitchFamily="18" charset="0"/>
                <a:cs typeface="Times New Roman" panose="02020603050405020304" pitchFamily="18" charset="0"/>
              </a:rPr>
              <a:t> </a:t>
            </a:r>
            <a:r>
              <a:rPr lang="en-US" sz="1600" cap="none" dirty="0">
                <a:solidFill>
                  <a:srgbClr val="FF0000"/>
                </a:solidFill>
                <a:latin typeface="Times New Roman" panose="02020603050405020304" pitchFamily="18" charset="0"/>
                <a:cs typeface="Times New Roman" panose="02020603050405020304" pitchFamily="18" charset="0"/>
              </a:rPr>
              <a:t>2.28</a:t>
            </a:r>
            <a:r>
              <a:rPr lang="en-US" sz="1600" b="0" cap="none" dirty="0">
                <a:latin typeface="Times New Roman" panose="02020603050405020304" pitchFamily="18" charset="0"/>
                <a:cs typeface="Times New Roman" panose="02020603050405020304" pitchFamily="18" charset="0"/>
              </a:rPr>
              <a:t>, and </a:t>
            </a:r>
            <a:r>
              <a:rPr lang="en-US" sz="1600" cap="none" dirty="0">
                <a:latin typeface="Times New Roman" panose="02020603050405020304" pitchFamily="18" charset="0"/>
                <a:cs typeface="Times New Roman" panose="02020603050405020304" pitchFamily="18" charset="0"/>
              </a:rPr>
              <a:t>Delhi has a similar rate at </a:t>
            </a:r>
            <a:r>
              <a:rPr lang="en-US" sz="1600" cap="none" dirty="0">
                <a:solidFill>
                  <a:srgbClr val="FF0000"/>
                </a:solidFill>
                <a:latin typeface="Times New Roman" panose="02020603050405020304" pitchFamily="18" charset="0"/>
                <a:cs typeface="Times New Roman" panose="02020603050405020304" pitchFamily="18" charset="0"/>
              </a:rPr>
              <a:t>2.26</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Mumbai and Bangalore have relatively lower defect rates at </a:t>
            </a:r>
            <a:r>
              <a:rPr lang="en-US" sz="1600" cap="none" dirty="0">
                <a:solidFill>
                  <a:srgbClr val="FF0000"/>
                </a:solidFill>
                <a:latin typeface="Times New Roman" panose="02020603050405020304" pitchFamily="18" charset="0"/>
                <a:cs typeface="Times New Roman" panose="02020603050405020304" pitchFamily="18" charset="0"/>
              </a:rPr>
              <a:t>2.12 and 2.09</a:t>
            </a:r>
            <a:r>
              <a:rPr lang="en-US" sz="1600" b="0" cap="none" dirty="0">
                <a:latin typeface="Times New Roman" panose="02020603050405020304" pitchFamily="18" charset="0"/>
                <a:cs typeface="Times New Roman" panose="02020603050405020304" pitchFamily="18" charset="0"/>
              </a:rPr>
              <a:t> respectively.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These variations suggest that Chennai and Kolkata may have more significant quality challenges compared to other cities. </a:t>
            </a:r>
            <a:r>
              <a:rPr lang="en-US" sz="1600" cap="none" dirty="0">
                <a:latin typeface="Times New Roman" panose="02020603050405020304" pitchFamily="18" charset="0"/>
                <a:cs typeface="Times New Roman" panose="02020603050405020304" pitchFamily="18" charset="0"/>
              </a:rPr>
              <a:t>Identifying the root causes of these higher defect rates can help in implementing targeted quality improvement measures</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By doing so, companies can enhance overall product quality and supplier performance in these regions.</a:t>
            </a:r>
          </a:p>
        </p:txBody>
      </p:sp>
      <p:sp>
        <p:nvSpPr>
          <p:cNvPr id="6" name="Rectangle 5">
            <a:extLst>
              <a:ext uri="{FF2B5EF4-FFF2-40B4-BE49-F238E27FC236}">
                <a16:creationId xmlns:a16="http://schemas.microsoft.com/office/drawing/2014/main" id="{CB9B3A9E-2CBC-C438-1972-495390828D0D}"/>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BCA7143A-DCD9-2EB8-BDC5-63933513D0B0}"/>
              </a:ext>
            </a:extLst>
          </p:cNvPr>
          <p:cNvSpPr txBox="1">
            <a:spLocks/>
          </p:cNvSpPr>
          <p:nvPr/>
        </p:nvSpPr>
        <p:spPr>
          <a:xfrm>
            <a:off x="8163284" y="5464276"/>
            <a:ext cx="4350873"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8. Defect Rates By Location</a:t>
            </a:r>
          </a:p>
        </p:txBody>
      </p:sp>
      <p:pic>
        <p:nvPicPr>
          <p:cNvPr id="9" name="Picture 8">
            <a:extLst>
              <a:ext uri="{FF2B5EF4-FFF2-40B4-BE49-F238E27FC236}">
                <a16:creationId xmlns:a16="http://schemas.microsoft.com/office/drawing/2014/main" id="{1E5558CB-3A8B-F93F-3B66-E5FD5CE85349}"/>
              </a:ext>
            </a:extLst>
          </p:cNvPr>
          <p:cNvPicPr>
            <a:picLocks noChangeAspect="1"/>
          </p:cNvPicPr>
          <p:nvPr/>
        </p:nvPicPr>
        <p:blipFill>
          <a:blip r:embed="rId3"/>
          <a:stretch>
            <a:fillRect/>
          </a:stretch>
        </p:blipFill>
        <p:spPr>
          <a:xfrm>
            <a:off x="7387093" y="1907459"/>
            <a:ext cx="4313294" cy="3612508"/>
          </a:xfrm>
          <a:prstGeom prst="rect">
            <a:avLst/>
          </a:prstGeom>
        </p:spPr>
      </p:pic>
    </p:spTree>
    <p:extLst>
      <p:ext uri="{BB962C8B-B14F-4D97-AF65-F5344CB8AC3E}">
        <p14:creationId xmlns:p14="http://schemas.microsoft.com/office/powerpoint/2010/main" val="1296103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A6AD5-2BDD-577E-3EC6-91715ED2B1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A4C8B-92A4-EEBA-200A-C1A74AA3B0C4}"/>
              </a:ext>
            </a:extLst>
          </p:cNvPr>
          <p:cNvSpPr>
            <a:spLocks noGrp="1"/>
          </p:cNvSpPr>
          <p:nvPr>
            <p:ph type="title"/>
          </p:nvPr>
        </p:nvSpPr>
        <p:spPr>
          <a:xfrm>
            <a:off x="606993" y="190436"/>
            <a:ext cx="10849995" cy="793855"/>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12E8311B-F9E1-905C-D891-8E9CDCE775C5}"/>
              </a:ext>
            </a:extLst>
          </p:cNvPr>
          <p:cNvSpPr>
            <a:spLocks noGrp="1"/>
          </p:cNvSpPr>
          <p:nvPr>
            <p:ph sz="half" idx="2"/>
          </p:nvPr>
        </p:nvSpPr>
        <p:spPr>
          <a:xfrm>
            <a:off x="606993" y="1065399"/>
            <a:ext cx="5668395" cy="432620"/>
          </a:xfrm>
        </p:spPr>
        <p:txBody>
          <a:bodyPr/>
          <a:lstStyle/>
          <a:p>
            <a:r>
              <a:rPr lang="en-US" u="sng" dirty="0">
                <a:solidFill>
                  <a:srgbClr val="FF0000"/>
                </a:solidFill>
                <a:latin typeface="Aptos Display" panose="020B0004020202020204" pitchFamily="34" charset="0"/>
              </a:rPr>
              <a:t>9. Inspection result by supplier </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BCDB3992-4F73-3282-B3DD-CF371EB244AA}"/>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17</a:t>
            </a:fld>
            <a:endParaRPr lang="en-US" dirty="0"/>
          </a:p>
        </p:txBody>
      </p:sp>
      <p:sp>
        <p:nvSpPr>
          <p:cNvPr id="8" name="Content Placeholder 2">
            <a:extLst>
              <a:ext uri="{FF2B5EF4-FFF2-40B4-BE49-F238E27FC236}">
                <a16:creationId xmlns:a16="http://schemas.microsoft.com/office/drawing/2014/main" id="{9D0298EA-EE32-6A83-B9F0-AEE465E3F323}"/>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032C926-3306-EA7D-FBA0-B863628E47F4}"/>
              </a:ext>
            </a:extLst>
          </p:cNvPr>
          <p:cNvSpPr txBox="1">
            <a:spLocks/>
          </p:cNvSpPr>
          <p:nvPr/>
        </p:nvSpPr>
        <p:spPr>
          <a:xfrm>
            <a:off x="334853" y="1498019"/>
            <a:ext cx="6904147" cy="492455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horizontal bar chart titled "</a:t>
            </a:r>
            <a:r>
              <a:rPr lang="en-US" sz="1600" cap="none" dirty="0">
                <a:latin typeface="Times New Roman" panose="02020603050405020304" pitchFamily="18" charset="0"/>
                <a:cs typeface="Times New Roman" panose="02020603050405020304" pitchFamily="18" charset="0"/>
              </a:rPr>
              <a:t>Inspection Result By Supplier</a:t>
            </a:r>
            <a:r>
              <a:rPr lang="en-US" sz="1600" b="0" cap="none" dirty="0">
                <a:latin typeface="Times New Roman" panose="02020603050405020304" pitchFamily="18" charset="0"/>
                <a:cs typeface="Times New Roman" panose="02020603050405020304" pitchFamily="18" charset="0"/>
              </a:rPr>
              <a:t>" provides a detailed analysis of the distribution of inspection outcomes across various suppliers.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a:t>
            </a:r>
            <a:r>
              <a:rPr lang="en-US" sz="1600" cap="none" dirty="0">
                <a:latin typeface="Times New Roman" panose="02020603050405020304" pitchFamily="18" charset="0"/>
                <a:cs typeface="Times New Roman" panose="02020603050405020304" pitchFamily="18" charset="0"/>
              </a:rPr>
              <a:t>Pending</a:t>
            </a:r>
            <a:r>
              <a:rPr lang="en-US" sz="1600" b="0" cap="none" dirty="0">
                <a:latin typeface="Times New Roman" panose="02020603050405020304" pitchFamily="18" charset="0"/>
                <a:cs typeface="Times New Roman" panose="02020603050405020304" pitchFamily="18" charset="0"/>
              </a:rPr>
              <a:t>" category, with </a:t>
            </a:r>
            <a:r>
              <a:rPr lang="en-US" sz="1600" cap="none" dirty="0">
                <a:solidFill>
                  <a:srgbClr val="FF0000"/>
                </a:solidFill>
                <a:latin typeface="Times New Roman" panose="02020603050405020304" pitchFamily="18" charset="0"/>
                <a:cs typeface="Times New Roman" panose="02020603050405020304" pitchFamily="18" charset="0"/>
              </a:rPr>
              <a:t>41</a:t>
            </a:r>
            <a:r>
              <a:rPr lang="en-US" sz="1600" b="0" cap="none" dirty="0">
                <a:latin typeface="Times New Roman" panose="02020603050405020304" pitchFamily="18" charset="0"/>
                <a:cs typeface="Times New Roman" panose="02020603050405020304" pitchFamily="18" charset="0"/>
              </a:rPr>
              <a:t> </a:t>
            </a:r>
            <a:r>
              <a:rPr lang="en-US" sz="1600" cap="none" dirty="0">
                <a:solidFill>
                  <a:srgbClr val="FF0000"/>
                </a:solidFill>
                <a:latin typeface="Times New Roman" panose="02020603050405020304" pitchFamily="18" charset="0"/>
                <a:cs typeface="Times New Roman" panose="02020603050405020304" pitchFamily="18" charset="0"/>
              </a:rPr>
              <a:t>suppliers</a:t>
            </a:r>
            <a:r>
              <a:rPr lang="en-US" sz="1600" b="0" cap="none" dirty="0">
                <a:latin typeface="Times New Roman" panose="02020603050405020304" pitchFamily="18" charset="0"/>
                <a:cs typeface="Times New Roman" panose="02020603050405020304" pitchFamily="18" charset="0"/>
              </a:rPr>
              <a:t> awaiting inspection results. This large number indicates a backlog in the inspection process, which may require streamlining to ensure timely evaluation. The "</a:t>
            </a:r>
            <a:r>
              <a:rPr lang="en-US" sz="1600" cap="none" dirty="0">
                <a:latin typeface="Times New Roman" panose="02020603050405020304" pitchFamily="18" charset="0"/>
                <a:cs typeface="Times New Roman" panose="02020603050405020304" pitchFamily="18" charset="0"/>
              </a:rPr>
              <a:t>Fail</a:t>
            </a:r>
            <a:r>
              <a:rPr lang="en-US" sz="1600" b="0" cap="none" dirty="0">
                <a:latin typeface="Times New Roman" panose="02020603050405020304" pitchFamily="18" charset="0"/>
                <a:cs typeface="Times New Roman" panose="02020603050405020304" pitchFamily="18" charset="0"/>
              </a:rPr>
              <a:t>" category, with </a:t>
            </a:r>
            <a:r>
              <a:rPr lang="en-US" sz="1600" cap="none" dirty="0">
                <a:solidFill>
                  <a:srgbClr val="FF0000"/>
                </a:solidFill>
                <a:latin typeface="Times New Roman" panose="02020603050405020304" pitchFamily="18" charset="0"/>
                <a:cs typeface="Times New Roman" panose="02020603050405020304" pitchFamily="18" charset="0"/>
              </a:rPr>
              <a:t>36 suppliers</a:t>
            </a:r>
            <a:r>
              <a:rPr lang="en-US" sz="1600" b="0" cap="none" dirty="0">
                <a:latin typeface="Times New Roman" panose="02020603050405020304" pitchFamily="18" charset="0"/>
                <a:cs typeface="Times New Roman" panose="02020603050405020304" pitchFamily="18" charset="0"/>
              </a:rPr>
              <a:t>, highlights areas where quality standards are not being met, indicating the need for rigorous quality control measures and supplier improvement initiatives.  The "</a:t>
            </a:r>
            <a:r>
              <a:rPr lang="en-US" sz="1600" cap="none" dirty="0">
                <a:latin typeface="Times New Roman" panose="02020603050405020304" pitchFamily="18" charset="0"/>
                <a:cs typeface="Times New Roman" panose="02020603050405020304" pitchFamily="18" charset="0"/>
              </a:rPr>
              <a:t>Pass</a:t>
            </a:r>
            <a:r>
              <a:rPr lang="en-US" sz="1600" b="0" cap="none" dirty="0">
                <a:latin typeface="Times New Roman" panose="02020603050405020304" pitchFamily="18" charset="0"/>
                <a:cs typeface="Times New Roman" panose="02020603050405020304" pitchFamily="18" charset="0"/>
              </a:rPr>
              <a:t>" category, comprising </a:t>
            </a:r>
            <a:r>
              <a:rPr lang="en-US" sz="1600" cap="none" dirty="0">
                <a:solidFill>
                  <a:srgbClr val="FF0000"/>
                </a:solidFill>
                <a:latin typeface="Times New Roman" panose="02020603050405020304" pitchFamily="18" charset="0"/>
                <a:cs typeface="Times New Roman" panose="02020603050405020304" pitchFamily="18" charset="0"/>
              </a:rPr>
              <a:t>23 suppliers</a:t>
            </a:r>
            <a:r>
              <a:rPr lang="en-US" sz="1600" b="0" cap="none" dirty="0">
                <a:latin typeface="Times New Roman" panose="02020603050405020304" pitchFamily="18" charset="0"/>
                <a:cs typeface="Times New Roman" panose="02020603050405020304" pitchFamily="18" charset="0"/>
              </a:rPr>
              <a:t>, showcases suppliers that meet the required standards, reflecting their reliability and adherence to quality expectations.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Focusing on converting pending inspections to successful outcomes and reducing the number of failed inspections can lead to enhanced supplier performance and overall product quality. This distribution emphasizes the importance of thorough inspections and quality control in maintaining an efficient and reliable supply chain.</a:t>
            </a:r>
          </a:p>
        </p:txBody>
      </p:sp>
      <p:sp>
        <p:nvSpPr>
          <p:cNvPr id="6" name="Rectangle 5">
            <a:extLst>
              <a:ext uri="{FF2B5EF4-FFF2-40B4-BE49-F238E27FC236}">
                <a16:creationId xmlns:a16="http://schemas.microsoft.com/office/drawing/2014/main" id="{F70F1CE9-DB20-CFD7-C3FA-F1E8E78C202A}"/>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2F219E18-2B53-72E0-B8D0-A386C5736520}"/>
              </a:ext>
            </a:extLst>
          </p:cNvPr>
          <p:cNvSpPr txBox="1">
            <a:spLocks/>
          </p:cNvSpPr>
          <p:nvPr/>
        </p:nvSpPr>
        <p:spPr>
          <a:xfrm>
            <a:off x="8122701" y="5661362"/>
            <a:ext cx="3959890"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9. Inspection Result By Supplier</a:t>
            </a:r>
          </a:p>
        </p:txBody>
      </p:sp>
      <p:pic>
        <p:nvPicPr>
          <p:cNvPr id="11" name="Picture 10">
            <a:extLst>
              <a:ext uri="{FF2B5EF4-FFF2-40B4-BE49-F238E27FC236}">
                <a16:creationId xmlns:a16="http://schemas.microsoft.com/office/drawing/2014/main" id="{1837B297-3E9D-D8F5-B911-4062F0F0B7B7}"/>
              </a:ext>
            </a:extLst>
          </p:cNvPr>
          <p:cNvPicPr>
            <a:picLocks noChangeAspect="1"/>
          </p:cNvPicPr>
          <p:nvPr/>
        </p:nvPicPr>
        <p:blipFill>
          <a:blip r:embed="rId3"/>
          <a:stretch>
            <a:fillRect/>
          </a:stretch>
        </p:blipFill>
        <p:spPr>
          <a:xfrm>
            <a:off x="7670877" y="1763231"/>
            <a:ext cx="4137075" cy="3843524"/>
          </a:xfrm>
          <a:prstGeom prst="rect">
            <a:avLst/>
          </a:prstGeom>
        </p:spPr>
      </p:pic>
    </p:spTree>
    <p:extLst>
      <p:ext uri="{BB962C8B-B14F-4D97-AF65-F5344CB8AC3E}">
        <p14:creationId xmlns:p14="http://schemas.microsoft.com/office/powerpoint/2010/main" val="3133672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C4A73-143D-C507-F6A8-F9D10B22C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05768-434C-572A-4752-2B3B62318A60}"/>
              </a:ext>
            </a:extLst>
          </p:cNvPr>
          <p:cNvSpPr>
            <a:spLocks noGrp="1"/>
          </p:cNvSpPr>
          <p:nvPr>
            <p:ph type="title"/>
          </p:nvPr>
        </p:nvSpPr>
        <p:spPr>
          <a:xfrm>
            <a:off x="850391" y="-214284"/>
            <a:ext cx="10849995" cy="1307592"/>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A2FBBCE5-0F64-5B08-4224-2C6DA3F500ED}"/>
              </a:ext>
            </a:extLst>
          </p:cNvPr>
          <p:cNvSpPr>
            <a:spLocks noGrp="1"/>
          </p:cNvSpPr>
          <p:nvPr>
            <p:ph sz="half" idx="2"/>
          </p:nvPr>
        </p:nvSpPr>
        <p:spPr>
          <a:xfrm>
            <a:off x="850391" y="1356140"/>
            <a:ext cx="5668395" cy="432620"/>
          </a:xfrm>
        </p:spPr>
        <p:txBody>
          <a:bodyPr/>
          <a:lstStyle/>
          <a:p>
            <a:r>
              <a:rPr lang="en-US" u="sng" dirty="0">
                <a:solidFill>
                  <a:srgbClr val="FF0000"/>
                </a:solidFill>
                <a:latin typeface="Aptos Display" panose="020B0004020202020204" pitchFamily="34" charset="0"/>
              </a:rPr>
              <a:t>10. Production volume by Supplier lead time</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DD899340-A90F-4826-04D2-1B866A4DA32C}"/>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18</a:t>
            </a:fld>
            <a:endParaRPr lang="en-US" dirty="0"/>
          </a:p>
        </p:txBody>
      </p:sp>
      <p:sp>
        <p:nvSpPr>
          <p:cNvPr id="8" name="Content Placeholder 2">
            <a:extLst>
              <a:ext uri="{FF2B5EF4-FFF2-40B4-BE49-F238E27FC236}">
                <a16:creationId xmlns:a16="http://schemas.microsoft.com/office/drawing/2014/main" id="{B77CFB77-910F-626A-774E-1F04A14CE34A}"/>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F99EE8BE-1B5A-7EF6-AF1E-4B552E07E71F}"/>
              </a:ext>
            </a:extLst>
          </p:cNvPr>
          <p:cNvSpPr txBox="1">
            <a:spLocks/>
          </p:cNvSpPr>
          <p:nvPr/>
        </p:nvSpPr>
        <p:spPr>
          <a:xfrm>
            <a:off x="830926" y="1812818"/>
            <a:ext cx="5942294" cy="437869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line chart titled "</a:t>
            </a:r>
            <a:r>
              <a:rPr lang="en-US" sz="1600" cap="none" dirty="0">
                <a:latin typeface="Times New Roman" panose="02020603050405020304" pitchFamily="18" charset="0"/>
                <a:cs typeface="Times New Roman" panose="02020603050405020304" pitchFamily="18" charset="0"/>
              </a:rPr>
              <a:t>Production Volume By Lead Time</a:t>
            </a:r>
            <a:r>
              <a:rPr lang="en-US" sz="1600" b="0" cap="none" dirty="0">
                <a:latin typeface="Times New Roman" panose="02020603050405020304" pitchFamily="18" charset="0"/>
                <a:cs typeface="Times New Roman" panose="02020603050405020304" pitchFamily="18" charset="0"/>
              </a:rPr>
              <a:t>" illustrates the relationship between production volumes and average supplier lead times.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chart reveals that certain production volumes, such as around </a:t>
            </a:r>
            <a:r>
              <a:rPr lang="en-US" sz="1600" cap="none" dirty="0">
                <a:latin typeface="Times New Roman" panose="02020603050405020304" pitchFamily="18" charset="0"/>
                <a:cs typeface="Times New Roman" panose="02020603050405020304" pitchFamily="18" charset="0"/>
              </a:rPr>
              <a:t>100 and 300 units</a:t>
            </a:r>
            <a:r>
              <a:rPr lang="en-US" sz="1600" b="0" cap="none" dirty="0">
                <a:latin typeface="Times New Roman" panose="02020603050405020304" pitchFamily="18" charset="0"/>
                <a:cs typeface="Times New Roman" panose="02020603050405020304" pitchFamily="18" charset="0"/>
              </a:rPr>
              <a:t>, have relatively low </a:t>
            </a:r>
            <a:r>
              <a:rPr lang="en-US" sz="1600" cap="none" dirty="0">
                <a:solidFill>
                  <a:srgbClr val="FF0000"/>
                </a:solidFill>
                <a:latin typeface="Times New Roman" panose="02020603050405020304" pitchFamily="18" charset="0"/>
                <a:cs typeface="Times New Roman" panose="02020603050405020304" pitchFamily="18" charset="0"/>
              </a:rPr>
              <a:t>lead times of 10 and 3 days</a:t>
            </a:r>
            <a:r>
              <a:rPr lang="en-US" sz="1600" b="0" cap="none" dirty="0">
                <a:latin typeface="Times New Roman" panose="02020603050405020304" pitchFamily="18" charset="0"/>
                <a:cs typeface="Times New Roman" panose="02020603050405020304" pitchFamily="18" charset="0"/>
              </a:rPr>
              <a:t>, respectively. However, for other production volumes, such as around </a:t>
            </a:r>
            <a:r>
              <a:rPr lang="en-US" sz="1600" cap="none" dirty="0">
                <a:latin typeface="Times New Roman" panose="02020603050405020304" pitchFamily="18" charset="0"/>
                <a:cs typeface="Times New Roman" panose="02020603050405020304" pitchFamily="18" charset="0"/>
              </a:rPr>
              <a:t>200, 400, 500, and 700 units, the lead times</a:t>
            </a:r>
            <a:r>
              <a:rPr lang="en-US" sz="1600" b="0" cap="none" dirty="0">
                <a:latin typeface="Times New Roman" panose="02020603050405020304" pitchFamily="18" charset="0"/>
                <a:cs typeface="Times New Roman" panose="02020603050405020304" pitchFamily="18" charset="0"/>
              </a:rPr>
              <a:t> are significantly higher, reaching up </a:t>
            </a:r>
            <a:r>
              <a:rPr lang="en-US" sz="1600" cap="none" dirty="0">
                <a:solidFill>
                  <a:srgbClr val="FF0000"/>
                </a:solidFill>
                <a:latin typeface="Times New Roman" panose="02020603050405020304" pitchFamily="18" charset="0"/>
                <a:cs typeface="Times New Roman" panose="02020603050405020304" pitchFamily="18" charset="0"/>
              </a:rPr>
              <a:t>to 29 or 30 days</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fluctuations in lead times across different production volumes indicate potential inefficiencies and bottlenecks at specific production levels. Understanding and addressing these factors can </a:t>
            </a:r>
            <a:r>
              <a:rPr lang="en-US" sz="1600" cap="none" dirty="0">
                <a:latin typeface="Times New Roman" panose="02020603050405020304" pitchFamily="18" charset="0"/>
                <a:cs typeface="Times New Roman" panose="02020603050405020304" pitchFamily="18" charset="0"/>
              </a:rPr>
              <a:t>help optimize supply chain performance, improve overall efficiency, and reduce delays. </a:t>
            </a:r>
          </a:p>
        </p:txBody>
      </p:sp>
      <p:sp>
        <p:nvSpPr>
          <p:cNvPr id="6" name="Rectangle 5">
            <a:extLst>
              <a:ext uri="{FF2B5EF4-FFF2-40B4-BE49-F238E27FC236}">
                <a16:creationId xmlns:a16="http://schemas.microsoft.com/office/drawing/2014/main" id="{BD55E90D-4DA8-32AC-3659-65842C329FBC}"/>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169A440A-D39C-07B0-13C3-FE0B776462C9}"/>
              </a:ext>
            </a:extLst>
          </p:cNvPr>
          <p:cNvSpPr txBox="1">
            <a:spLocks/>
          </p:cNvSpPr>
          <p:nvPr/>
        </p:nvSpPr>
        <p:spPr>
          <a:xfrm>
            <a:off x="7430894" y="5644240"/>
            <a:ext cx="4224658"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10. Production Volume By Avg Lead Time</a:t>
            </a:r>
          </a:p>
        </p:txBody>
      </p:sp>
      <p:pic>
        <p:nvPicPr>
          <p:cNvPr id="11" name="Picture 10">
            <a:extLst>
              <a:ext uri="{FF2B5EF4-FFF2-40B4-BE49-F238E27FC236}">
                <a16:creationId xmlns:a16="http://schemas.microsoft.com/office/drawing/2014/main" id="{DCC85F4E-B03D-D482-1B7B-01367EA806B5}"/>
              </a:ext>
            </a:extLst>
          </p:cNvPr>
          <p:cNvPicPr>
            <a:picLocks noChangeAspect="1"/>
          </p:cNvPicPr>
          <p:nvPr/>
        </p:nvPicPr>
        <p:blipFill>
          <a:blip r:embed="rId3"/>
          <a:stretch>
            <a:fillRect/>
          </a:stretch>
        </p:blipFill>
        <p:spPr>
          <a:xfrm>
            <a:off x="7060213" y="1815107"/>
            <a:ext cx="4595339" cy="3829133"/>
          </a:xfrm>
          <a:prstGeom prst="rect">
            <a:avLst/>
          </a:prstGeom>
        </p:spPr>
      </p:pic>
    </p:spTree>
    <p:extLst>
      <p:ext uri="{BB962C8B-B14F-4D97-AF65-F5344CB8AC3E}">
        <p14:creationId xmlns:p14="http://schemas.microsoft.com/office/powerpoint/2010/main" val="2279713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A95BD-B5A0-A3F4-D5CD-E255A2E20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D9DE7-9A77-7EFB-9C57-E66C207F4865}"/>
              </a:ext>
            </a:extLst>
          </p:cNvPr>
          <p:cNvSpPr>
            <a:spLocks noGrp="1"/>
          </p:cNvSpPr>
          <p:nvPr>
            <p:ph type="title"/>
          </p:nvPr>
        </p:nvSpPr>
        <p:spPr>
          <a:xfrm>
            <a:off x="2648932" y="0"/>
            <a:ext cx="6894136" cy="6894136"/>
          </a:xfrm>
          <a:solidFill>
            <a:schemeClr val="tx1">
              <a:lumMod val="75000"/>
            </a:schemeClr>
          </a:solidFill>
        </p:spPr>
        <p:txBody>
          <a:bodyPr/>
          <a:lstStyle/>
          <a:p>
            <a:r>
              <a:rPr lang="en-US" sz="4000" dirty="0">
                <a:solidFill>
                  <a:srgbClr val="FF0000"/>
                </a:solidFill>
              </a:rPr>
              <a:t>Manufacturing</a:t>
            </a:r>
            <a:r>
              <a:rPr lang="en-US" dirty="0">
                <a:solidFill>
                  <a:srgbClr val="FF0000"/>
                </a:solidFill>
              </a:rPr>
              <a:t> PHASE </a:t>
            </a:r>
            <a:br>
              <a:rPr lang="en-US" dirty="0">
                <a:solidFill>
                  <a:srgbClr val="FF0000"/>
                </a:solidFill>
              </a:rPr>
            </a:br>
            <a:r>
              <a:rPr lang="en-US" dirty="0">
                <a:solidFill>
                  <a:srgbClr val="FF0000"/>
                </a:solidFill>
              </a:rPr>
              <a:t>ANALYSIS </a:t>
            </a:r>
          </a:p>
        </p:txBody>
      </p:sp>
    </p:spTree>
    <p:extLst>
      <p:ext uri="{BB962C8B-B14F-4D97-AF65-F5344CB8AC3E}">
        <p14:creationId xmlns:p14="http://schemas.microsoft.com/office/powerpoint/2010/main" val="203198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6194323" y="1186162"/>
            <a:ext cx="4623521" cy="484632"/>
          </a:xfrm>
        </p:spPr>
        <p:txBody>
          <a:bodyPr/>
          <a:lstStyle/>
          <a:p>
            <a:r>
              <a:rPr lang="en-US" dirty="0">
                <a:solidFill>
                  <a:srgbClr val="FF0000"/>
                </a:solidFill>
              </a:rPr>
              <a:t>Introduction</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6194323" y="1768233"/>
            <a:ext cx="4886632" cy="4229445"/>
          </a:xfrm>
        </p:spPr>
        <p:txBody>
          <a:bodyPr/>
          <a:lstStyle/>
          <a:p>
            <a:pPr algn="just">
              <a:lnSpc>
                <a:spcPct val="150000"/>
              </a:lnSpc>
            </a:pPr>
            <a:r>
              <a:rPr lang="en-US" b="1" dirty="0"/>
              <a:t>Supply chain analysis</a:t>
            </a:r>
            <a:r>
              <a:rPr lang="en-US" dirty="0"/>
              <a:t> is the process of </a:t>
            </a:r>
            <a:r>
              <a:rPr lang="en-US" b="1" dirty="0"/>
              <a:t>evaluating and improving the efficiency and effectiveness of a company's supply chain</a:t>
            </a:r>
            <a:r>
              <a:rPr lang="en-US" dirty="0"/>
              <a:t>. It involves examining various components, such as </a:t>
            </a:r>
            <a:r>
              <a:rPr lang="en-US" b="1" dirty="0"/>
              <a:t>product types, pricing, stock levels, order quantities, shipping times, and supplier information</a:t>
            </a:r>
            <a:r>
              <a:rPr lang="en-US" dirty="0"/>
              <a:t>. By analyzing these elements, companies can </a:t>
            </a:r>
            <a:r>
              <a:rPr lang="en-US" b="1" dirty="0">
                <a:solidFill>
                  <a:srgbClr val="FF0000"/>
                </a:solidFill>
              </a:rPr>
              <a:t>optimize their operations, reduce costs, and ensure timely delivery of products to customers</a:t>
            </a:r>
            <a:r>
              <a:rPr lang="en-US" dirty="0"/>
              <a:t>.</a:t>
            </a:r>
          </a:p>
        </p:txBody>
      </p:sp>
      <p:sp>
        <p:nvSpPr>
          <p:cNvPr id="3" name="Rectangle 2">
            <a:extLst>
              <a:ext uri="{FF2B5EF4-FFF2-40B4-BE49-F238E27FC236}">
                <a16:creationId xmlns:a16="http://schemas.microsoft.com/office/drawing/2014/main" id="{FF2D8CFC-1593-12B3-83FF-FA9222B1CBD7}"/>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2521615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98AD8-483D-543F-0E87-97424B80D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8ED8C-A0FA-DB8B-DAFD-6E8F5C6F1E32}"/>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6A42C2CB-E0D3-8CFF-0A12-FB8BA5C98C19}"/>
              </a:ext>
            </a:extLst>
          </p:cNvPr>
          <p:cNvSpPr>
            <a:spLocks noGrp="1"/>
          </p:cNvSpPr>
          <p:nvPr>
            <p:ph sz="half" idx="2"/>
          </p:nvPr>
        </p:nvSpPr>
        <p:spPr>
          <a:xfrm>
            <a:off x="671002" y="1113364"/>
            <a:ext cx="5668395" cy="432620"/>
          </a:xfrm>
        </p:spPr>
        <p:txBody>
          <a:bodyPr/>
          <a:lstStyle/>
          <a:p>
            <a:r>
              <a:rPr lang="en-US" u="sng" dirty="0">
                <a:solidFill>
                  <a:srgbClr val="FF0000"/>
                </a:solidFill>
                <a:latin typeface="Aptos Display" panose="020B0004020202020204" pitchFamily="34" charset="0"/>
              </a:rPr>
              <a:t>1.  Manufacturing Lead time by </a:t>
            </a:r>
            <a:r>
              <a:rPr lang="en-US" u="sng" dirty="0" err="1">
                <a:solidFill>
                  <a:srgbClr val="FF0000"/>
                </a:solidFill>
                <a:latin typeface="Aptos Display" panose="020B0004020202020204" pitchFamily="34" charset="0"/>
              </a:rPr>
              <a:t>sku</a:t>
            </a:r>
            <a:endParaRPr lang="en-US" u="sng" dirty="0">
              <a:solidFill>
                <a:srgbClr val="FF0000"/>
              </a:solidFill>
              <a:latin typeface="Aptos Display" panose="020B0004020202020204" pitchFamily="34" charset="0"/>
            </a:endParaRP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564B5C29-8170-0D38-C5E0-538E06A744A8}"/>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20</a:t>
            </a:fld>
            <a:endParaRPr lang="en-US" dirty="0"/>
          </a:p>
        </p:txBody>
      </p:sp>
      <p:sp>
        <p:nvSpPr>
          <p:cNvPr id="4" name="Content Placeholder 2">
            <a:extLst>
              <a:ext uri="{FF2B5EF4-FFF2-40B4-BE49-F238E27FC236}">
                <a16:creationId xmlns:a16="http://schemas.microsoft.com/office/drawing/2014/main" id="{732535AC-FAB7-D8BE-2846-E18AAC1ABD3E}"/>
              </a:ext>
            </a:extLst>
          </p:cNvPr>
          <p:cNvSpPr txBox="1">
            <a:spLocks/>
          </p:cNvSpPr>
          <p:nvPr/>
        </p:nvSpPr>
        <p:spPr>
          <a:xfrm>
            <a:off x="671002" y="1624423"/>
            <a:ext cx="6228635" cy="437869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shows the “</a:t>
            </a:r>
            <a:r>
              <a:rPr lang="en-US" sz="1600" cap="none" dirty="0">
                <a:latin typeface="Times New Roman" panose="02020603050405020304" pitchFamily="18" charset="0"/>
                <a:cs typeface="Times New Roman" panose="02020603050405020304" pitchFamily="18" charset="0"/>
              </a:rPr>
              <a:t>Average manufacturing lead time for various SKUs</a:t>
            </a:r>
            <a:r>
              <a:rPr lang="en-US" sz="1600" b="0" cap="none" dirty="0">
                <a:latin typeface="Times New Roman" panose="02020603050405020304" pitchFamily="18" charset="0"/>
                <a:cs typeface="Times New Roman" panose="02020603050405020304" pitchFamily="18" charset="0"/>
              </a:rPr>
              <a:t>” (Stock Keeping Units).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SKU1 and SKU30 </a:t>
            </a:r>
            <a:r>
              <a:rPr lang="en-US" sz="1600" b="0" cap="none" dirty="0">
                <a:latin typeface="Times New Roman" panose="02020603050405020304" pitchFamily="18" charset="0"/>
                <a:cs typeface="Times New Roman" panose="02020603050405020304" pitchFamily="18" charset="0"/>
              </a:rPr>
              <a:t>have the </a:t>
            </a:r>
            <a:r>
              <a:rPr lang="en-US" sz="1600" cap="none" dirty="0">
                <a:latin typeface="Times New Roman" panose="02020603050405020304" pitchFamily="18" charset="0"/>
                <a:cs typeface="Times New Roman" panose="02020603050405020304" pitchFamily="18" charset="0"/>
              </a:rPr>
              <a:t>highest lead time </a:t>
            </a:r>
            <a:r>
              <a:rPr lang="en-US" sz="1600" b="0" cap="none" dirty="0">
                <a:latin typeface="Times New Roman" panose="02020603050405020304" pitchFamily="18" charset="0"/>
                <a:cs typeface="Times New Roman" panose="02020603050405020304" pitchFamily="18" charset="0"/>
              </a:rPr>
              <a:t>at </a:t>
            </a:r>
            <a:r>
              <a:rPr lang="en-US" sz="1600" cap="none" dirty="0">
                <a:solidFill>
                  <a:srgbClr val="FF0000"/>
                </a:solidFill>
                <a:latin typeface="Times New Roman" panose="02020603050405020304" pitchFamily="18" charset="0"/>
                <a:cs typeface="Times New Roman" panose="02020603050405020304" pitchFamily="18" charset="0"/>
              </a:rPr>
              <a:t>30 days</a:t>
            </a:r>
            <a:r>
              <a:rPr lang="en-US" sz="1600" b="0" cap="none" dirty="0">
                <a:latin typeface="Times New Roman" panose="02020603050405020304" pitchFamily="18" charset="0"/>
                <a:cs typeface="Times New Roman" panose="02020603050405020304" pitchFamily="18" charset="0"/>
              </a:rPr>
              <a:t>, indicating </a:t>
            </a:r>
            <a:r>
              <a:rPr lang="en-US" sz="1600" cap="none" dirty="0">
                <a:latin typeface="Times New Roman" panose="02020603050405020304" pitchFamily="18" charset="0"/>
                <a:cs typeface="Times New Roman" panose="02020603050405020304" pitchFamily="18" charset="0"/>
              </a:rPr>
              <a:t>potential production bottlenecks</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SKU33 has the lowest lead time </a:t>
            </a:r>
            <a:r>
              <a:rPr lang="en-US" sz="1600" b="0" cap="none" dirty="0">
                <a:latin typeface="Times New Roman" panose="02020603050405020304" pitchFamily="18" charset="0"/>
                <a:cs typeface="Times New Roman" panose="02020603050405020304" pitchFamily="18" charset="0"/>
              </a:rPr>
              <a:t>at </a:t>
            </a:r>
            <a:r>
              <a:rPr lang="en-US" sz="1600" cap="none" dirty="0">
                <a:solidFill>
                  <a:srgbClr val="FF0000"/>
                </a:solidFill>
                <a:latin typeface="Times New Roman" panose="02020603050405020304" pitchFamily="18" charset="0"/>
                <a:cs typeface="Times New Roman" panose="02020603050405020304" pitchFamily="18" charset="0"/>
              </a:rPr>
              <a:t>23 days</a:t>
            </a:r>
            <a:r>
              <a:rPr lang="en-US" sz="1600" b="0" cap="none" dirty="0">
                <a:latin typeface="Times New Roman" panose="02020603050405020304" pitchFamily="18" charset="0"/>
                <a:cs typeface="Times New Roman" panose="02020603050405020304" pitchFamily="18" charset="0"/>
              </a:rPr>
              <a:t>, suggesting a </a:t>
            </a:r>
            <a:r>
              <a:rPr lang="en-US" sz="1600" cap="none" dirty="0">
                <a:latin typeface="Times New Roman" panose="02020603050405020304" pitchFamily="18" charset="0"/>
                <a:cs typeface="Times New Roman" panose="02020603050405020304" pitchFamily="18" charset="0"/>
              </a:rPr>
              <a:t>more streamlined process</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Consistent lead times, like </a:t>
            </a:r>
            <a:r>
              <a:rPr lang="en-US" sz="1600" cap="none" dirty="0">
                <a:solidFill>
                  <a:srgbClr val="FF0000"/>
                </a:solidFill>
                <a:latin typeface="Times New Roman" panose="02020603050405020304" pitchFamily="18" charset="0"/>
                <a:cs typeface="Times New Roman" panose="02020603050405020304" pitchFamily="18" charset="0"/>
              </a:rPr>
              <a:t>30 days </a:t>
            </a:r>
            <a:r>
              <a:rPr lang="en-US" sz="1600" cap="none" dirty="0">
                <a:latin typeface="Times New Roman" panose="02020603050405020304" pitchFamily="18" charset="0"/>
                <a:cs typeface="Times New Roman" panose="02020603050405020304" pitchFamily="18" charset="0"/>
              </a:rPr>
              <a:t>for SKU1 and SKU30</a:t>
            </a:r>
            <a:r>
              <a:rPr lang="en-US" sz="1600" b="0" cap="none" dirty="0">
                <a:latin typeface="Times New Roman" panose="02020603050405020304" pitchFamily="18" charset="0"/>
                <a:cs typeface="Times New Roman" panose="02020603050405020304" pitchFamily="18" charset="0"/>
              </a:rPr>
              <a:t>, and </a:t>
            </a:r>
            <a:r>
              <a:rPr lang="en-US" sz="1600" cap="none" dirty="0">
                <a:solidFill>
                  <a:srgbClr val="FF0000"/>
                </a:solidFill>
                <a:latin typeface="Times New Roman" panose="02020603050405020304" pitchFamily="18" charset="0"/>
                <a:cs typeface="Times New Roman" panose="02020603050405020304" pitchFamily="18" charset="0"/>
              </a:rPr>
              <a:t>24 days</a:t>
            </a:r>
            <a:r>
              <a:rPr lang="en-US" sz="1600" cap="none" dirty="0">
                <a:latin typeface="Times New Roman" panose="02020603050405020304" pitchFamily="18" charset="0"/>
                <a:cs typeface="Times New Roman" panose="02020603050405020304" pitchFamily="18" charset="0"/>
              </a:rPr>
              <a:t> for SKU20 and SKU21</a:t>
            </a:r>
            <a:r>
              <a:rPr lang="en-US" sz="1600" b="0" cap="none" dirty="0">
                <a:latin typeface="Times New Roman" panose="02020603050405020304" pitchFamily="18" charset="0"/>
                <a:cs typeface="Times New Roman" panose="02020603050405020304" pitchFamily="18" charset="0"/>
              </a:rPr>
              <a:t>, hint at standardized production processes. The </a:t>
            </a:r>
            <a:r>
              <a:rPr lang="en-US" sz="1600" cap="none" dirty="0">
                <a:latin typeface="Times New Roman" panose="02020603050405020304" pitchFamily="18" charset="0"/>
                <a:cs typeface="Times New Roman" panose="02020603050405020304" pitchFamily="18" charset="0"/>
              </a:rPr>
              <a:t>variability in lead times, ranging from 23 to 30 days</a:t>
            </a:r>
            <a:r>
              <a:rPr lang="en-US" sz="1600" b="0" cap="none" dirty="0">
                <a:latin typeface="Times New Roman" panose="02020603050405020304" pitchFamily="18" charset="0"/>
                <a:cs typeface="Times New Roman" panose="02020603050405020304" pitchFamily="18" charset="0"/>
              </a:rPr>
              <a:t>, points to differences in complexity or production challenges. </a:t>
            </a:r>
          </a:p>
          <a:p>
            <a:pPr marL="285750" indent="-285750" algn="just">
              <a:buFont typeface="Arial" panose="020B0604020202020204" pitchFamily="34" charset="0"/>
              <a:buChar char="•"/>
            </a:pPr>
            <a:r>
              <a:rPr lang="en-US" sz="1600" cap="none" dirty="0">
                <a:solidFill>
                  <a:srgbClr val="FF0000"/>
                </a:solidFill>
                <a:latin typeface="Times New Roman" panose="02020603050405020304" pitchFamily="18" charset="0"/>
                <a:cs typeface="Times New Roman" panose="02020603050405020304" pitchFamily="18" charset="0"/>
              </a:rPr>
              <a:t>Higher lead times may indicate bottlenecks, whereas shorter ones can serve as efficiency benchmarks. </a:t>
            </a:r>
            <a:r>
              <a:rPr lang="en-US" sz="1600" cap="none" dirty="0">
                <a:latin typeface="Times New Roman" panose="02020603050405020304" pitchFamily="18" charset="0"/>
                <a:cs typeface="Times New Roman" panose="02020603050405020304" pitchFamily="18" charset="0"/>
              </a:rPr>
              <a:t>Clustering SKUs with similar lead times, such as those at 28 days, can help in targeted process improvements</a:t>
            </a:r>
            <a:r>
              <a:rPr lang="en-US" sz="1600" b="0" cap="none" dirty="0">
                <a:latin typeface="Times New Roman" panose="02020603050405020304" pitchFamily="18" charset="0"/>
                <a:cs typeface="Times New Roman" panose="02020603050405020304" pitchFamily="18" charset="0"/>
              </a:rPr>
              <a:t>. Identifying these insights aids in better inventory management, production planning, and overall process optimization.</a:t>
            </a:r>
            <a:endParaRPr lang="en-US" sz="1600" cap="none"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8C1DF58-B34B-F4EF-7EFB-26D43795020A}"/>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8D83E4FB-83EC-82F5-03B3-FFBB37F12F26}"/>
              </a:ext>
            </a:extLst>
          </p:cNvPr>
          <p:cNvSpPr txBox="1">
            <a:spLocks/>
          </p:cNvSpPr>
          <p:nvPr/>
        </p:nvSpPr>
        <p:spPr>
          <a:xfrm>
            <a:off x="7721536" y="5644240"/>
            <a:ext cx="4224658"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11. Manufacturing lead time By SKU</a:t>
            </a:r>
          </a:p>
        </p:txBody>
      </p:sp>
      <p:pic>
        <p:nvPicPr>
          <p:cNvPr id="9" name="Picture 8">
            <a:extLst>
              <a:ext uri="{FF2B5EF4-FFF2-40B4-BE49-F238E27FC236}">
                <a16:creationId xmlns:a16="http://schemas.microsoft.com/office/drawing/2014/main" id="{CDD28172-0C25-80E6-A321-07915762CB0B}"/>
              </a:ext>
            </a:extLst>
          </p:cNvPr>
          <p:cNvPicPr>
            <a:picLocks noChangeAspect="1"/>
          </p:cNvPicPr>
          <p:nvPr/>
        </p:nvPicPr>
        <p:blipFill>
          <a:blip r:embed="rId3"/>
          <a:stretch>
            <a:fillRect/>
          </a:stretch>
        </p:blipFill>
        <p:spPr>
          <a:xfrm>
            <a:off x="7121049" y="1545984"/>
            <a:ext cx="4579338" cy="4098256"/>
          </a:xfrm>
          <a:prstGeom prst="rect">
            <a:avLst/>
          </a:prstGeom>
        </p:spPr>
      </p:pic>
    </p:spTree>
    <p:extLst>
      <p:ext uri="{BB962C8B-B14F-4D97-AF65-F5344CB8AC3E}">
        <p14:creationId xmlns:p14="http://schemas.microsoft.com/office/powerpoint/2010/main" val="1644879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9DA32-B756-4524-F8DC-93A53EE05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4BCAC-C004-2A3A-4155-D4ED8245C96F}"/>
              </a:ext>
            </a:extLst>
          </p:cNvPr>
          <p:cNvSpPr>
            <a:spLocks noGrp="1"/>
          </p:cNvSpPr>
          <p:nvPr>
            <p:ph type="title"/>
          </p:nvPr>
        </p:nvSpPr>
        <p:spPr>
          <a:xfrm>
            <a:off x="440647" y="-209610"/>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EC97513C-81E7-B543-FF9A-3BA43BD65D7B}"/>
              </a:ext>
            </a:extLst>
          </p:cNvPr>
          <p:cNvSpPr>
            <a:spLocks noGrp="1"/>
          </p:cNvSpPr>
          <p:nvPr>
            <p:ph sz="half" idx="2"/>
          </p:nvPr>
        </p:nvSpPr>
        <p:spPr>
          <a:xfrm>
            <a:off x="440647" y="1284476"/>
            <a:ext cx="5668395" cy="432620"/>
          </a:xfrm>
        </p:spPr>
        <p:txBody>
          <a:bodyPr/>
          <a:lstStyle/>
          <a:p>
            <a:r>
              <a:rPr lang="en-US" u="sng" dirty="0">
                <a:solidFill>
                  <a:srgbClr val="FF0000"/>
                </a:solidFill>
                <a:latin typeface="Aptos Display" panose="020B0004020202020204" pitchFamily="34" charset="0"/>
              </a:rPr>
              <a:t>2.  Production volume by manufacturing cost</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EA3F9CAC-137F-EE14-B016-F034A40709E0}"/>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21</a:t>
            </a:fld>
            <a:endParaRPr lang="en-US" dirty="0"/>
          </a:p>
        </p:txBody>
      </p:sp>
      <p:sp>
        <p:nvSpPr>
          <p:cNvPr id="4" name="Content Placeholder 2">
            <a:extLst>
              <a:ext uri="{FF2B5EF4-FFF2-40B4-BE49-F238E27FC236}">
                <a16:creationId xmlns:a16="http://schemas.microsoft.com/office/drawing/2014/main" id="{49D7EA29-9ABC-2CFA-A703-1BB385A7C2BD}"/>
              </a:ext>
            </a:extLst>
          </p:cNvPr>
          <p:cNvSpPr txBox="1">
            <a:spLocks/>
          </p:cNvSpPr>
          <p:nvPr/>
        </p:nvSpPr>
        <p:spPr>
          <a:xfrm>
            <a:off x="440647" y="1750667"/>
            <a:ext cx="6978495" cy="4904196"/>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are chart titled "</a:t>
            </a:r>
            <a:r>
              <a:rPr lang="en-US" sz="1600" cap="none" dirty="0">
                <a:latin typeface="Times New Roman" panose="02020603050405020304" pitchFamily="18" charset="0"/>
                <a:cs typeface="Times New Roman" panose="02020603050405020304" pitchFamily="18" charset="0"/>
              </a:rPr>
              <a:t>Production Volume By Manufacturing Costs</a:t>
            </a:r>
            <a:r>
              <a:rPr lang="en-US" sz="1600" b="0" cap="none" dirty="0">
                <a:latin typeface="Times New Roman" panose="02020603050405020304" pitchFamily="18" charset="0"/>
                <a:cs typeface="Times New Roman" panose="02020603050405020304" pitchFamily="18" charset="0"/>
              </a:rPr>
              <a:t>" displays the relationship between manufacturing costs and average production volume.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production volume fluctuates significantly with changes in manufacturing costs. At a </a:t>
            </a:r>
            <a:r>
              <a:rPr lang="en-US" sz="1600" cap="none" dirty="0">
                <a:latin typeface="Times New Roman" panose="02020603050405020304" pitchFamily="18" charset="0"/>
                <a:cs typeface="Times New Roman" panose="02020603050405020304" pitchFamily="18" charset="0"/>
              </a:rPr>
              <a:t>manufacturing cost of 1.09</a:t>
            </a:r>
            <a:r>
              <a:rPr lang="en-US" sz="1600" b="0" cap="none" dirty="0">
                <a:latin typeface="Times New Roman" panose="02020603050405020304" pitchFamily="18" charset="0"/>
                <a:cs typeface="Times New Roman" panose="02020603050405020304" pitchFamily="18" charset="0"/>
              </a:rPr>
              <a:t>, the </a:t>
            </a:r>
            <a:r>
              <a:rPr lang="en-US" sz="1600" cap="none" dirty="0">
                <a:solidFill>
                  <a:srgbClr val="FF0000"/>
                </a:solidFill>
                <a:latin typeface="Times New Roman" panose="02020603050405020304" pitchFamily="18" charset="0"/>
                <a:cs typeface="Times New Roman" panose="02020603050405020304" pitchFamily="18" charset="0"/>
              </a:rPr>
              <a:t>production volume starts at 314</a:t>
            </a:r>
            <a:r>
              <a:rPr lang="en-US" sz="1600" b="0" cap="none" dirty="0">
                <a:latin typeface="Times New Roman" panose="02020603050405020304" pitchFamily="18" charset="0"/>
                <a:cs typeface="Times New Roman" panose="02020603050405020304" pitchFamily="18" charset="0"/>
              </a:rPr>
              <a:t>, then </a:t>
            </a:r>
            <a:r>
              <a:rPr lang="en-US" sz="1600" cap="none" dirty="0">
                <a:solidFill>
                  <a:srgbClr val="FF0000"/>
                </a:solidFill>
                <a:latin typeface="Times New Roman" panose="02020603050405020304" pitchFamily="18" charset="0"/>
                <a:cs typeface="Times New Roman" panose="02020603050405020304" pitchFamily="18" charset="0"/>
              </a:rPr>
              <a:t>peaks at 964 </a:t>
            </a:r>
            <a:r>
              <a:rPr lang="en-US" sz="1600" b="0" cap="none" dirty="0">
                <a:latin typeface="Times New Roman" panose="02020603050405020304" pitchFamily="18" charset="0"/>
                <a:cs typeface="Times New Roman" panose="02020603050405020304" pitchFamily="18" charset="0"/>
              </a:rPr>
              <a:t>at a </a:t>
            </a:r>
            <a:r>
              <a:rPr lang="en-US" sz="1600" cap="none" dirty="0">
                <a:solidFill>
                  <a:srgbClr val="FF0000"/>
                </a:solidFill>
                <a:latin typeface="Times New Roman" panose="02020603050405020304" pitchFamily="18" charset="0"/>
                <a:cs typeface="Times New Roman" panose="02020603050405020304" pitchFamily="18" charset="0"/>
              </a:rPr>
              <a:t>cost of 19.71</a:t>
            </a:r>
            <a:r>
              <a:rPr lang="en-US" sz="1600" b="0" cap="none" dirty="0">
                <a:latin typeface="Times New Roman" panose="02020603050405020304" pitchFamily="18" charset="0"/>
                <a:cs typeface="Times New Roman" panose="02020603050405020304" pitchFamily="18" charset="0"/>
              </a:rPr>
              <a:t>, and continues to vary at other cost values. There are noticeable peaks at certain cost points, </a:t>
            </a:r>
            <a:r>
              <a:rPr lang="en-US" sz="1600" cap="none" dirty="0">
                <a:latin typeface="Times New Roman" panose="02020603050405020304" pitchFamily="18" charset="0"/>
                <a:cs typeface="Times New Roman" panose="02020603050405020304" pitchFamily="18" charset="0"/>
              </a:rPr>
              <a:t>such as 964 at </a:t>
            </a:r>
            <a:r>
              <a:rPr lang="en-US" sz="1600" cap="none" dirty="0">
                <a:solidFill>
                  <a:srgbClr val="FF0000"/>
                </a:solidFill>
                <a:latin typeface="Times New Roman" panose="02020603050405020304" pitchFamily="18" charset="0"/>
                <a:cs typeface="Times New Roman" panose="02020603050405020304" pitchFamily="18" charset="0"/>
              </a:rPr>
              <a:t>cost 19.71 </a:t>
            </a:r>
            <a:r>
              <a:rPr lang="en-US" sz="1600" cap="none" dirty="0">
                <a:latin typeface="Times New Roman" panose="02020603050405020304" pitchFamily="18" charset="0"/>
                <a:cs typeface="Times New Roman" panose="02020603050405020304" pitchFamily="18" charset="0"/>
              </a:rPr>
              <a:t>and 985 at </a:t>
            </a:r>
            <a:r>
              <a:rPr lang="en-US" sz="1600" cap="none" dirty="0">
                <a:solidFill>
                  <a:srgbClr val="FF0000"/>
                </a:solidFill>
                <a:latin typeface="Times New Roman" panose="02020603050405020304" pitchFamily="18" charset="0"/>
                <a:cs typeface="Times New Roman" panose="02020603050405020304" pitchFamily="18" charset="0"/>
              </a:rPr>
              <a:t>cost 64.32</a:t>
            </a:r>
            <a:r>
              <a:rPr lang="en-US" sz="1600" cap="none" dirty="0">
                <a:latin typeface="Times New Roman" panose="02020603050405020304" pitchFamily="18" charset="0"/>
                <a:cs typeface="Times New Roman" panose="02020603050405020304" pitchFamily="18" charset="0"/>
              </a:rPr>
              <a:t>,</a:t>
            </a:r>
            <a:r>
              <a:rPr lang="en-US" sz="1600" b="0" cap="none" dirty="0">
                <a:latin typeface="Times New Roman" panose="02020603050405020304" pitchFamily="18" charset="0"/>
                <a:cs typeface="Times New Roman" panose="02020603050405020304" pitchFamily="18" charset="0"/>
              </a:rPr>
              <a:t> indicating optimal cost points for production efficiency.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Conversely, there are troughs at other cost points, like 564 at cost 98.61, which may suggest inefficiencies or challenges. </a:t>
            </a:r>
            <a:r>
              <a:rPr lang="en-US" sz="1600" cap="none" dirty="0">
                <a:latin typeface="Times New Roman" panose="02020603050405020304" pitchFamily="18" charset="0"/>
                <a:cs typeface="Times New Roman" panose="02020603050405020304" pitchFamily="18" charset="0"/>
              </a:rPr>
              <a:t>The high production volume at lower costs indicates areas where production is more efficient</a:t>
            </a:r>
            <a:r>
              <a:rPr lang="en-US" sz="1600" b="0" cap="none" dirty="0">
                <a:latin typeface="Times New Roman" panose="02020603050405020304" pitchFamily="18" charset="0"/>
                <a:cs typeface="Times New Roman" panose="02020603050405020304" pitchFamily="18" charset="0"/>
              </a:rPr>
              <a:t>, and understanding </a:t>
            </a:r>
            <a:r>
              <a:rPr lang="en-US" sz="1600" cap="none" dirty="0">
                <a:latin typeface="Times New Roman" panose="02020603050405020304" pitchFamily="18" charset="0"/>
                <a:cs typeface="Times New Roman" panose="02020603050405020304" pitchFamily="18" charset="0"/>
              </a:rPr>
              <a:t>the reasons behind significant drops in production volume can help improve the production process. </a:t>
            </a:r>
            <a:r>
              <a:rPr lang="en-US" sz="1600" b="0" cap="none" dirty="0">
                <a:latin typeface="Times New Roman" panose="02020603050405020304" pitchFamily="18" charset="0"/>
                <a:cs typeface="Times New Roman" panose="02020603050405020304" pitchFamily="18" charset="0"/>
              </a:rPr>
              <a:t>This graph provides valuable insights for identifying cost-effective production levels and optimizing manufacturing costs.</a:t>
            </a:r>
            <a:endParaRPr lang="en-US" sz="1600" cap="none"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E5D1AFB-3D33-6D45-EB7C-B75BED29030A}"/>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FC3497D2-34C9-68B2-7143-7076EDB7954A}"/>
              </a:ext>
            </a:extLst>
          </p:cNvPr>
          <p:cNvSpPr txBox="1">
            <a:spLocks/>
          </p:cNvSpPr>
          <p:nvPr/>
        </p:nvSpPr>
        <p:spPr>
          <a:xfrm>
            <a:off x="7730650" y="5377912"/>
            <a:ext cx="4579338" cy="1238341"/>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12. Production Volume By Manufacturing cost</a:t>
            </a:r>
          </a:p>
        </p:txBody>
      </p:sp>
      <p:pic>
        <p:nvPicPr>
          <p:cNvPr id="8" name="Picture 7">
            <a:extLst>
              <a:ext uri="{FF2B5EF4-FFF2-40B4-BE49-F238E27FC236}">
                <a16:creationId xmlns:a16="http://schemas.microsoft.com/office/drawing/2014/main" id="{C8FD094A-699F-F5A8-4055-3690445EADBD}"/>
              </a:ext>
            </a:extLst>
          </p:cNvPr>
          <p:cNvPicPr>
            <a:picLocks noChangeAspect="1"/>
          </p:cNvPicPr>
          <p:nvPr/>
        </p:nvPicPr>
        <p:blipFill>
          <a:blip r:embed="rId3"/>
          <a:stretch>
            <a:fillRect/>
          </a:stretch>
        </p:blipFill>
        <p:spPr>
          <a:xfrm>
            <a:off x="7876529" y="2012064"/>
            <a:ext cx="3874824" cy="3258027"/>
          </a:xfrm>
          <a:prstGeom prst="rect">
            <a:avLst/>
          </a:prstGeom>
        </p:spPr>
      </p:pic>
    </p:spTree>
    <p:extLst>
      <p:ext uri="{BB962C8B-B14F-4D97-AF65-F5344CB8AC3E}">
        <p14:creationId xmlns:p14="http://schemas.microsoft.com/office/powerpoint/2010/main" val="77156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88F20-3675-55CF-37BC-9429656B5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998633-EAC1-A4E7-0217-53826ADF66A2}"/>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BBEB5DB5-8481-7983-5362-823450D6F81E}"/>
              </a:ext>
            </a:extLst>
          </p:cNvPr>
          <p:cNvSpPr>
            <a:spLocks noGrp="1"/>
          </p:cNvSpPr>
          <p:nvPr>
            <p:ph sz="half" idx="2"/>
          </p:nvPr>
        </p:nvSpPr>
        <p:spPr>
          <a:xfrm>
            <a:off x="671002" y="1047087"/>
            <a:ext cx="5668395" cy="432620"/>
          </a:xfrm>
        </p:spPr>
        <p:txBody>
          <a:bodyPr/>
          <a:lstStyle/>
          <a:p>
            <a:r>
              <a:rPr lang="en-US" u="sng" dirty="0">
                <a:solidFill>
                  <a:srgbClr val="FF0000"/>
                </a:solidFill>
                <a:latin typeface="Aptos Display" panose="020B0004020202020204" pitchFamily="34" charset="0"/>
              </a:rPr>
              <a:t>3.  Production Volume By manufacturing cost</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84F350F4-860C-E3BE-27AD-E69EA82A76B8}"/>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22</a:t>
            </a:fld>
            <a:endParaRPr lang="en-US" dirty="0"/>
          </a:p>
        </p:txBody>
      </p:sp>
      <p:sp>
        <p:nvSpPr>
          <p:cNvPr id="4" name="Content Placeholder 2">
            <a:extLst>
              <a:ext uri="{FF2B5EF4-FFF2-40B4-BE49-F238E27FC236}">
                <a16:creationId xmlns:a16="http://schemas.microsoft.com/office/drawing/2014/main" id="{778543A2-2C40-550B-478D-383A639B29B8}"/>
              </a:ext>
            </a:extLst>
          </p:cNvPr>
          <p:cNvSpPr txBox="1">
            <a:spLocks/>
          </p:cNvSpPr>
          <p:nvPr/>
        </p:nvSpPr>
        <p:spPr>
          <a:xfrm>
            <a:off x="491613" y="1462283"/>
            <a:ext cx="6931742"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Sum of Defect Rates by Product Type</a:t>
            </a:r>
            <a:r>
              <a:rPr lang="en-US" sz="1600" b="0" cap="none" dirty="0">
                <a:latin typeface="Times New Roman" panose="02020603050405020304" pitchFamily="18" charset="0"/>
                <a:cs typeface="Times New Roman" panose="02020603050405020304" pitchFamily="18" charset="0"/>
              </a:rPr>
              <a:t>" displays defect rates for three product types: skincare, haircare, and cosmetics.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From this chart, we can observe </a:t>
            </a:r>
            <a:r>
              <a:rPr lang="en-US" sz="1600" cap="none" dirty="0">
                <a:latin typeface="Times New Roman" panose="02020603050405020304" pitchFamily="18" charset="0"/>
                <a:cs typeface="Times New Roman" panose="02020603050405020304" pitchFamily="18" charset="0"/>
              </a:rPr>
              <a:t>that skincare products have the highest defect rate at </a:t>
            </a:r>
            <a:r>
              <a:rPr lang="en-US" sz="1600" cap="none" dirty="0">
                <a:solidFill>
                  <a:srgbClr val="FF0000"/>
                </a:solidFill>
                <a:latin typeface="Times New Roman" panose="02020603050405020304" pitchFamily="18" charset="0"/>
                <a:cs typeface="Times New Roman" panose="02020603050405020304" pitchFamily="18" charset="0"/>
              </a:rPr>
              <a:t>93</a:t>
            </a:r>
            <a:r>
              <a:rPr lang="en-US" sz="1600" b="0" cap="none" dirty="0">
                <a:latin typeface="Times New Roman" panose="02020603050405020304" pitchFamily="18" charset="0"/>
                <a:cs typeface="Times New Roman" panose="02020603050405020304" pitchFamily="18" charset="0"/>
              </a:rPr>
              <a:t>, followed by </a:t>
            </a:r>
            <a:r>
              <a:rPr lang="en-US" sz="1600" cap="none" dirty="0">
                <a:latin typeface="Times New Roman" panose="02020603050405020304" pitchFamily="18" charset="0"/>
                <a:cs typeface="Times New Roman" panose="02020603050405020304" pitchFamily="18" charset="0"/>
              </a:rPr>
              <a:t>haircare products at </a:t>
            </a:r>
            <a:r>
              <a:rPr lang="en-US" sz="1600" b="0" cap="none" dirty="0">
                <a:solidFill>
                  <a:srgbClr val="FF0000"/>
                </a:solidFill>
                <a:latin typeface="Times New Roman" panose="02020603050405020304" pitchFamily="18" charset="0"/>
                <a:cs typeface="Times New Roman" panose="02020603050405020304" pitchFamily="18" charset="0"/>
              </a:rPr>
              <a:t>84</a:t>
            </a:r>
            <a:r>
              <a:rPr lang="en-US" sz="1600" b="0" cap="none" dirty="0">
                <a:latin typeface="Times New Roman" panose="02020603050405020304" pitchFamily="18" charset="0"/>
                <a:cs typeface="Times New Roman" panose="02020603050405020304" pitchFamily="18" charset="0"/>
              </a:rPr>
              <a:t>, and </a:t>
            </a:r>
            <a:r>
              <a:rPr lang="en-US" sz="1600" cap="none" dirty="0">
                <a:latin typeface="Times New Roman" panose="02020603050405020304" pitchFamily="18" charset="0"/>
                <a:cs typeface="Times New Roman" panose="02020603050405020304" pitchFamily="18" charset="0"/>
              </a:rPr>
              <a:t>cosmetics have the lowest defect rate at </a:t>
            </a:r>
            <a:r>
              <a:rPr lang="en-US" sz="1600" cap="none" dirty="0">
                <a:solidFill>
                  <a:srgbClr val="FF0000"/>
                </a:solidFill>
                <a:latin typeface="Times New Roman" panose="02020603050405020304" pitchFamily="18" charset="0"/>
                <a:cs typeface="Times New Roman" panose="02020603050405020304" pitchFamily="18" charset="0"/>
              </a:rPr>
              <a:t>50</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This indicates that </a:t>
            </a:r>
            <a:r>
              <a:rPr lang="en-US" sz="1600" cap="none" dirty="0">
                <a:solidFill>
                  <a:srgbClr val="FF0000"/>
                </a:solidFill>
                <a:latin typeface="Times New Roman" panose="02020603050405020304" pitchFamily="18" charset="0"/>
                <a:cs typeface="Times New Roman" panose="02020603050405020304" pitchFamily="18" charset="0"/>
              </a:rPr>
              <a:t>skincare products </a:t>
            </a:r>
            <a:r>
              <a:rPr lang="en-US" sz="1600" cap="none" dirty="0">
                <a:latin typeface="Times New Roman" panose="02020603050405020304" pitchFamily="18" charset="0"/>
                <a:cs typeface="Times New Roman" panose="02020603050405020304" pitchFamily="18" charset="0"/>
              </a:rPr>
              <a:t>are more prone to defects, suggesting potential issues in the manufacturing process or quality control </a:t>
            </a:r>
            <a:r>
              <a:rPr lang="en-US" sz="1600" b="0" cap="none" dirty="0">
                <a:latin typeface="Times New Roman" panose="02020603050405020304" pitchFamily="18" charset="0"/>
                <a:cs typeface="Times New Roman" panose="02020603050405020304" pitchFamily="18" charset="0"/>
              </a:rPr>
              <a:t>for this category. </a:t>
            </a:r>
            <a:r>
              <a:rPr lang="en-US" sz="1600" cap="none" dirty="0">
                <a:solidFill>
                  <a:srgbClr val="FF0000"/>
                </a:solidFill>
                <a:latin typeface="Times New Roman" panose="02020603050405020304" pitchFamily="18" charset="0"/>
                <a:cs typeface="Times New Roman" panose="02020603050405020304" pitchFamily="18" charset="0"/>
              </a:rPr>
              <a:t>Haircare products </a:t>
            </a:r>
            <a:r>
              <a:rPr lang="en-US" sz="1600" cap="none" dirty="0">
                <a:latin typeface="Times New Roman" panose="02020603050405020304" pitchFamily="18" charset="0"/>
                <a:cs typeface="Times New Roman" panose="02020603050405020304" pitchFamily="18" charset="0"/>
              </a:rPr>
              <a:t>also have a relatively high defect rate</a:t>
            </a:r>
            <a:r>
              <a:rPr lang="en-US" sz="1600" b="0" cap="none" dirty="0">
                <a:latin typeface="Times New Roman" panose="02020603050405020304" pitchFamily="18" charset="0"/>
                <a:cs typeface="Times New Roman" panose="02020603050405020304" pitchFamily="18" charset="0"/>
              </a:rPr>
              <a:t>, though </a:t>
            </a:r>
            <a:r>
              <a:rPr lang="en-US" sz="1600" cap="none" dirty="0">
                <a:latin typeface="Times New Roman" panose="02020603050405020304" pitchFamily="18" charset="0"/>
                <a:cs typeface="Times New Roman" panose="02020603050405020304" pitchFamily="18" charset="0"/>
              </a:rPr>
              <a:t>not as high as skincare</a:t>
            </a:r>
            <a:r>
              <a:rPr lang="en-US" sz="1600" b="0" cap="none" dirty="0">
                <a:latin typeface="Times New Roman" panose="02020603050405020304" pitchFamily="18" charset="0"/>
                <a:cs typeface="Times New Roman" panose="02020603050405020304" pitchFamily="18" charset="0"/>
              </a:rPr>
              <a:t>. In contrast, </a:t>
            </a:r>
            <a:r>
              <a:rPr lang="en-US" sz="1600" cap="none" dirty="0">
                <a:solidFill>
                  <a:srgbClr val="FF0000"/>
                </a:solidFill>
                <a:latin typeface="Times New Roman" panose="02020603050405020304" pitchFamily="18" charset="0"/>
                <a:cs typeface="Times New Roman" panose="02020603050405020304" pitchFamily="18" charset="0"/>
              </a:rPr>
              <a:t>cosmetics </a:t>
            </a:r>
            <a:r>
              <a:rPr lang="en-US" sz="1600" cap="none" dirty="0">
                <a:latin typeface="Times New Roman" panose="02020603050405020304" pitchFamily="18" charset="0"/>
                <a:cs typeface="Times New Roman" panose="02020603050405020304" pitchFamily="18" charset="0"/>
              </a:rPr>
              <a:t>have the lowest defect rate, indicating better manufacturing consistency and quality control measures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can help identify areas for improvement in the production processes of skincare and haircare products to achieve higher quality standards and reduce defect rates. Additionally, cosmetics have the lowest defect rate can provide insights into best practices that can be applied to other product types.</a:t>
            </a:r>
            <a:endParaRPr lang="en-US" sz="1600" cap="none"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693E557-5AC1-F4F9-8C44-27D1D1517DDA}"/>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70223072-5ED3-FCAF-5220-C898BDE5662B}"/>
              </a:ext>
            </a:extLst>
          </p:cNvPr>
          <p:cNvSpPr txBox="1">
            <a:spLocks/>
          </p:cNvSpPr>
          <p:nvPr/>
        </p:nvSpPr>
        <p:spPr>
          <a:xfrm>
            <a:off x="7602745" y="5082926"/>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13. Production Volume By Manufacturing cost</a:t>
            </a:r>
          </a:p>
        </p:txBody>
      </p:sp>
      <p:pic>
        <p:nvPicPr>
          <p:cNvPr id="8" name="Picture 7">
            <a:extLst>
              <a:ext uri="{FF2B5EF4-FFF2-40B4-BE49-F238E27FC236}">
                <a16:creationId xmlns:a16="http://schemas.microsoft.com/office/drawing/2014/main" id="{255B1B86-D7DA-8067-7C12-FB680F34DF67}"/>
              </a:ext>
            </a:extLst>
          </p:cNvPr>
          <p:cNvPicPr>
            <a:picLocks noChangeAspect="1"/>
          </p:cNvPicPr>
          <p:nvPr/>
        </p:nvPicPr>
        <p:blipFill>
          <a:blip r:embed="rId3"/>
          <a:stretch>
            <a:fillRect/>
          </a:stretch>
        </p:blipFill>
        <p:spPr>
          <a:xfrm>
            <a:off x="7684347" y="1890950"/>
            <a:ext cx="4171213" cy="3231657"/>
          </a:xfrm>
          <a:prstGeom prst="rect">
            <a:avLst/>
          </a:prstGeom>
        </p:spPr>
      </p:pic>
    </p:spTree>
    <p:extLst>
      <p:ext uri="{BB962C8B-B14F-4D97-AF65-F5344CB8AC3E}">
        <p14:creationId xmlns:p14="http://schemas.microsoft.com/office/powerpoint/2010/main" val="4114994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03412-3158-414B-760B-CFAAAC899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D15E0-401A-87E2-CD57-EA67B66D06B6}"/>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4C5A1966-AD51-0F3C-8D5D-4556A9406A78}"/>
              </a:ext>
            </a:extLst>
          </p:cNvPr>
          <p:cNvSpPr>
            <a:spLocks noGrp="1"/>
          </p:cNvSpPr>
          <p:nvPr>
            <p:ph sz="half" idx="2"/>
          </p:nvPr>
        </p:nvSpPr>
        <p:spPr>
          <a:xfrm>
            <a:off x="671002" y="1047087"/>
            <a:ext cx="5668395" cy="432620"/>
          </a:xfrm>
        </p:spPr>
        <p:txBody>
          <a:bodyPr/>
          <a:lstStyle/>
          <a:p>
            <a:r>
              <a:rPr lang="en-US" u="sng" dirty="0">
                <a:solidFill>
                  <a:srgbClr val="FF0000"/>
                </a:solidFill>
                <a:latin typeface="Aptos Display" panose="020B0004020202020204" pitchFamily="34" charset="0"/>
              </a:rPr>
              <a:t>4.  Sum of defect rates by product type</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464553EF-6794-EDF9-1726-958E2D1D21BF}"/>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23</a:t>
            </a:fld>
            <a:endParaRPr lang="en-US" dirty="0"/>
          </a:p>
        </p:txBody>
      </p:sp>
      <p:sp>
        <p:nvSpPr>
          <p:cNvPr id="4" name="Content Placeholder 2">
            <a:extLst>
              <a:ext uri="{FF2B5EF4-FFF2-40B4-BE49-F238E27FC236}">
                <a16:creationId xmlns:a16="http://schemas.microsoft.com/office/drawing/2014/main" id="{7E0A7AB5-94BD-E56D-ED26-17BCB8D2E5CF}"/>
              </a:ext>
            </a:extLst>
          </p:cNvPr>
          <p:cNvSpPr txBox="1">
            <a:spLocks/>
          </p:cNvSpPr>
          <p:nvPr/>
        </p:nvSpPr>
        <p:spPr>
          <a:xfrm>
            <a:off x="491613" y="1462283"/>
            <a:ext cx="6931742"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Sum of Defect Rates by Product Type</a:t>
            </a:r>
            <a:r>
              <a:rPr lang="en-US" sz="1600" b="0" cap="none" dirty="0">
                <a:latin typeface="Times New Roman" panose="02020603050405020304" pitchFamily="18" charset="0"/>
                <a:cs typeface="Times New Roman" panose="02020603050405020304" pitchFamily="18" charset="0"/>
              </a:rPr>
              <a:t>" displays defect rates for three product types: skincare, haircare, and cosmetics.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From this chart, we can observe </a:t>
            </a:r>
            <a:r>
              <a:rPr lang="en-US" sz="1600" cap="none" dirty="0">
                <a:latin typeface="Times New Roman" panose="02020603050405020304" pitchFamily="18" charset="0"/>
                <a:cs typeface="Times New Roman" panose="02020603050405020304" pitchFamily="18" charset="0"/>
              </a:rPr>
              <a:t>that skincare products have the highest defect rate at </a:t>
            </a:r>
            <a:r>
              <a:rPr lang="en-US" sz="1600" cap="none" dirty="0">
                <a:solidFill>
                  <a:srgbClr val="FF0000"/>
                </a:solidFill>
                <a:latin typeface="Times New Roman" panose="02020603050405020304" pitchFamily="18" charset="0"/>
                <a:cs typeface="Times New Roman" panose="02020603050405020304" pitchFamily="18" charset="0"/>
              </a:rPr>
              <a:t>93</a:t>
            </a:r>
            <a:r>
              <a:rPr lang="en-US" sz="1600" b="0" cap="none" dirty="0">
                <a:latin typeface="Times New Roman" panose="02020603050405020304" pitchFamily="18" charset="0"/>
                <a:cs typeface="Times New Roman" panose="02020603050405020304" pitchFamily="18" charset="0"/>
              </a:rPr>
              <a:t>, followed by </a:t>
            </a:r>
            <a:r>
              <a:rPr lang="en-US" sz="1600" cap="none" dirty="0">
                <a:latin typeface="Times New Roman" panose="02020603050405020304" pitchFamily="18" charset="0"/>
                <a:cs typeface="Times New Roman" panose="02020603050405020304" pitchFamily="18" charset="0"/>
              </a:rPr>
              <a:t>haircare products at </a:t>
            </a:r>
            <a:r>
              <a:rPr lang="en-US" sz="1600" b="0" cap="none" dirty="0">
                <a:solidFill>
                  <a:srgbClr val="FF0000"/>
                </a:solidFill>
                <a:latin typeface="Times New Roman" panose="02020603050405020304" pitchFamily="18" charset="0"/>
                <a:cs typeface="Times New Roman" panose="02020603050405020304" pitchFamily="18" charset="0"/>
              </a:rPr>
              <a:t>84</a:t>
            </a:r>
            <a:r>
              <a:rPr lang="en-US" sz="1600" b="0" cap="none" dirty="0">
                <a:latin typeface="Times New Roman" panose="02020603050405020304" pitchFamily="18" charset="0"/>
                <a:cs typeface="Times New Roman" panose="02020603050405020304" pitchFamily="18" charset="0"/>
              </a:rPr>
              <a:t>, and </a:t>
            </a:r>
            <a:r>
              <a:rPr lang="en-US" sz="1600" cap="none" dirty="0">
                <a:latin typeface="Times New Roman" panose="02020603050405020304" pitchFamily="18" charset="0"/>
                <a:cs typeface="Times New Roman" panose="02020603050405020304" pitchFamily="18" charset="0"/>
              </a:rPr>
              <a:t>cosmetics have the lowest defect rate at </a:t>
            </a:r>
            <a:r>
              <a:rPr lang="en-US" sz="1600" cap="none" dirty="0">
                <a:solidFill>
                  <a:srgbClr val="FF0000"/>
                </a:solidFill>
                <a:latin typeface="Times New Roman" panose="02020603050405020304" pitchFamily="18" charset="0"/>
                <a:cs typeface="Times New Roman" panose="02020603050405020304" pitchFamily="18" charset="0"/>
              </a:rPr>
              <a:t>50</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This indicates that </a:t>
            </a:r>
            <a:r>
              <a:rPr lang="en-US" sz="1600" cap="none" dirty="0">
                <a:solidFill>
                  <a:srgbClr val="FF0000"/>
                </a:solidFill>
                <a:latin typeface="Times New Roman" panose="02020603050405020304" pitchFamily="18" charset="0"/>
                <a:cs typeface="Times New Roman" panose="02020603050405020304" pitchFamily="18" charset="0"/>
              </a:rPr>
              <a:t>skincare products </a:t>
            </a:r>
            <a:r>
              <a:rPr lang="en-US" sz="1600" cap="none" dirty="0">
                <a:latin typeface="Times New Roman" panose="02020603050405020304" pitchFamily="18" charset="0"/>
                <a:cs typeface="Times New Roman" panose="02020603050405020304" pitchFamily="18" charset="0"/>
              </a:rPr>
              <a:t>are more prone to defects, suggesting potential issues in the manufacturing process or quality control </a:t>
            </a:r>
            <a:r>
              <a:rPr lang="en-US" sz="1600" b="0" cap="none" dirty="0">
                <a:latin typeface="Times New Roman" panose="02020603050405020304" pitchFamily="18" charset="0"/>
                <a:cs typeface="Times New Roman" panose="02020603050405020304" pitchFamily="18" charset="0"/>
              </a:rPr>
              <a:t>for this category. </a:t>
            </a:r>
            <a:r>
              <a:rPr lang="en-US" sz="1600" cap="none" dirty="0">
                <a:solidFill>
                  <a:srgbClr val="FF0000"/>
                </a:solidFill>
                <a:latin typeface="Times New Roman" panose="02020603050405020304" pitchFamily="18" charset="0"/>
                <a:cs typeface="Times New Roman" panose="02020603050405020304" pitchFamily="18" charset="0"/>
              </a:rPr>
              <a:t>Haircare products </a:t>
            </a:r>
            <a:r>
              <a:rPr lang="en-US" sz="1600" cap="none" dirty="0">
                <a:latin typeface="Times New Roman" panose="02020603050405020304" pitchFamily="18" charset="0"/>
                <a:cs typeface="Times New Roman" panose="02020603050405020304" pitchFamily="18" charset="0"/>
              </a:rPr>
              <a:t>also have a relatively high defect rate</a:t>
            </a:r>
            <a:r>
              <a:rPr lang="en-US" sz="1600" b="0" cap="none" dirty="0">
                <a:latin typeface="Times New Roman" panose="02020603050405020304" pitchFamily="18" charset="0"/>
                <a:cs typeface="Times New Roman" panose="02020603050405020304" pitchFamily="18" charset="0"/>
              </a:rPr>
              <a:t>, though </a:t>
            </a:r>
            <a:r>
              <a:rPr lang="en-US" sz="1600" cap="none" dirty="0">
                <a:latin typeface="Times New Roman" panose="02020603050405020304" pitchFamily="18" charset="0"/>
                <a:cs typeface="Times New Roman" panose="02020603050405020304" pitchFamily="18" charset="0"/>
              </a:rPr>
              <a:t>not as high as skincare</a:t>
            </a:r>
            <a:r>
              <a:rPr lang="en-US" sz="1600" b="0" cap="none" dirty="0">
                <a:latin typeface="Times New Roman" panose="02020603050405020304" pitchFamily="18" charset="0"/>
                <a:cs typeface="Times New Roman" panose="02020603050405020304" pitchFamily="18" charset="0"/>
              </a:rPr>
              <a:t>. In contrast, </a:t>
            </a:r>
            <a:r>
              <a:rPr lang="en-US" sz="1600" cap="none" dirty="0">
                <a:solidFill>
                  <a:srgbClr val="FF0000"/>
                </a:solidFill>
                <a:latin typeface="Times New Roman" panose="02020603050405020304" pitchFamily="18" charset="0"/>
                <a:cs typeface="Times New Roman" panose="02020603050405020304" pitchFamily="18" charset="0"/>
              </a:rPr>
              <a:t>cosmetics </a:t>
            </a:r>
            <a:r>
              <a:rPr lang="en-US" sz="1600" cap="none" dirty="0">
                <a:latin typeface="Times New Roman" panose="02020603050405020304" pitchFamily="18" charset="0"/>
                <a:cs typeface="Times New Roman" panose="02020603050405020304" pitchFamily="18" charset="0"/>
              </a:rPr>
              <a:t>have the lowest defect rate, indicating better manufacturing consistency and quality control measures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can help identify areas for improvement in the production processes of skincare and haircare products to achieve higher quality standards and reduce defect rates. Additionally, cosmetics have the lowest defect rate can provide insights into best practices that can be applied to other product types.</a:t>
            </a:r>
            <a:endParaRPr lang="en-US" sz="1600" cap="none"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EB3F382-2943-6800-C1E5-4907A7D4C0F5}"/>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F9A98C85-E3E2-0446-4C3A-153B7C6834A7}"/>
              </a:ext>
            </a:extLst>
          </p:cNvPr>
          <p:cNvSpPr txBox="1">
            <a:spLocks/>
          </p:cNvSpPr>
          <p:nvPr/>
        </p:nvSpPr>
        <p:spPr>
          <a:xfrm>
            <a:off x="8094357" y="5217235"/>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14. Defect rates By Product type</a:t>
            </a:r>
          </a:p>
        </p:txBody>
      </p:sp>
      <p:pic>
        <p:nvPicPr>
          <p:cNvPr id="9" name="Picture 8">
            <a:extLst>
              <a:ext uri="{FF2B5EF4-FFF2-40B4-BE49-F238E27FC236}">
                <a16:creationId xmlns:a16="http://schemas.microsoft.com/office/drawing/2014/main" id="{5D7B7284-2F87-92E3-3FDE-FC9EA06D39F9}"/>
              </a:ext>
            </a:extLst>
          </p:cNvPr>
          <p:cNvPicPr>
            <a:picLocks noChangeAspect="1"/>
          </p:cNvPicPr>
          <p:nvPr/>
        </p:nvPicPr>
        <p:blipFill>
          <a:blip r:embed="rId3"/>
          <a:stretch>
            <a:fillRect/>
          </a:stretch>
        </p:blipFill>
        <p:spPr>
          <a:xfrm>
            <a:off x="7750158" y="2291991"/>
            <a:ext cx="3802817" cy="2925244"/>
          </a:xfrm>
          <a:prstGeom prst="rect">
            <a:avLst/>
          </a:prstGeom>
        </p:spPr>
      </p:pic>
    </p:spTree>
    <p:extLst>
      <p:ext uri="{BB962C8B-B14F-4D97-AF65-F5344CB8AC3E}">
        <p14:creationId xmlns:p14="http://schemas.microsoft.com/office/powerpoint/2010/main" val="32442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A4F24-0A15-56A1-C338-B74CC12B5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A9B89-67C5-3B1D-693C-CFBF751EA930}"/>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B9AD6D1D-E5CA-97C1-AA23-F20546C9B838}"/>
              </a:ext>
            </a:extLst>
          </p:cNvPr>
          <p:cNvSpPr>
            <a:spLocks noGrp="1"/>
          </p:cNvSpPr>
          <p:nvPr>
            <p:ph sz="half" idx="2"/>
          </p:nvPr>
        </p:nvSpPr>
        <p:spPr>
          <a:xfrm>
            <a:off x="671002" y="1047087"/>
            <a:ext cx="5668395" cy="432620"/>
          </a:xfrm>
        </p:spPr>
        <p:txBody>
          <a:bodyPr/>
          <a:lstStyle/>
          <a:p>
            <a:r>
              <a:rPr lang="en-US" u="sng" dirty="0">
                <a:solidFill>
                  <a:srgbClr val="FF0000"/>
                </a:solidFill>
                <a:latin typeface="Aptos Display" panose="020B0004020202020204" pitchFamily="34" charset="0"/>
              </a:rPr>
              <a:t>5.  Inspection Result By SKU</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EF651843-7C24-0B39-5A80-76F88823472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24</a:t>
            </a:fld>
            <a:endParaRPr lang="en-US" dirty="0"/>
          </a:p>
        </p:txBody>
      </p:sp>
      <p:sp>
        <p:nvSpPr>
          <p:cNvPr id="4" name="Content Placeholder 2">
            <a:extLst>
              <a:ext uri="{FF2B5EF4-FFF2-40B4-BE49-F238E27FC236}">
                <a16:creationId xmlns:a16="http://schemas.microsoft.com/office/drawing/2014/main" id="{AA02F512-31A6-FD20-FABF-6C30780F4AD2}"/>
              </a:ext>
            </a:extLst>
          </p:cNvPr>
          <p:cNvSpPr txBox="1">
            <a:spLocks/>
          </p:cNvSpPr>
          <p:nvPr/>
        </p:nvSpPr>
        <p:spPr>
          <a:xfrm>
            <a:off x="491613" y="1462283"/>
            <a:ext cx="6341806"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donut chart titled "</a:t>
            </a:r>
            <a:r>
              <a:rPr lang="en-US" sz="1600" cap="none" dirty="0">
                <a:latin typeface="Times New Roman" panose="02020603050405020304" pitchFamily="18" charset="0"/>
                <a:cs typeface="Times New Roman" panose="02020603050405020304" pitchFamily="18" charset="0"/>
              </a:rPr>
              <a:t>Inspection Results by SKU</a:t>
            </a:r>
            <a:r>
              <a:rPr lang="en-US" sz="1600" b="0" cap="none" dirty="0">
                <a:latin typeface="Times New Roman" panose="02020603050405020304" pitchFamily="18" charset="0"/>
                <a:cs typeface="Times New Roman" panose="02020603050405020304" pitchFamily="18" charset="0"/>
              </a:rPr>
              <a:t>" visualizes the inspection outcomes for various products. On the left side, the pie chart segments the inspection results into three categories: </a:t>
            </a:r>
            <a:r>
              <a:rPr lang="en-US" sz="1600" cap="none" dirty="0">
                <a:solidFill>
                  <a:srgbClr val="FF0000"/>
                </a:solidFill>
                <a:latin typeface="Times New Roman" panose="02020603050405020304" pitchFamily="18" charset="0"/>
                <a:cs typeface="Times New Roman" panose="02020603050405020304" pitchFamily="18" charset="0"/>
              </a:rPr>
              <a:t>"Pending," "Fail," and "Pass."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majority of the </a:t>
            </a:r>
            <a:r>
              <a:rPr lang="en-US" sz="1600" cap="none" dirty="0">
                <a:latin typeface="Times New Roman" panose="02020603050405020304" pitchFamily="18" charset="0"/>
                <a:cs typeface="Times New Roman" panose="02020603050405020304" pitchFamily="18" charset="0"/>
              </a:rPr>
              <a:t>SKUs </a:t>
            </a:r>
            <a:r>
              <a:rPr lang="en-US" sz="1600" cap="none" dirty="0">
                <a:solidFill>
                  <a:srgbClr val="FF0000"/>
                </a:solidFill>
                <a:latin typeface="Times New Roman" panose="02020603050405020304" pitchFamily="18" charset="0"/>
                <a:cs typeface="Times New Roman" panose="02020603050405020304" pitchFamily="18" charset="0"/>
              </a:rPr>
              <a:t>(41%) </a:t>
            </a:r>
            <a:r>
              <a:rPr lang="en-US" sz="1600" b="0" cap="none" dirty="0">
                <a:latin typeface="Times New Roman" panose="02020603050405020304" pitchFamily="18" charset="0"/>
                <a:cs typeface="Times New Roman" panose="02020603050405020304" pitchFamily="18" charset="0"/>
              </a:rPr>
              <a:t>are still </a:t>
            </a:r>
            <a:r>
              <a:rPr lang="en-US" sz="1600" cap="none" dirty="0">
                <a:latin typeface="Times New Roman" panose="02020603050405020304" pitchFamily="18" charset="0"/>
                <a:cs typeface="Times New Roman" panose="02020603050405020304" pitchFamily="18" charset="0"/>
              </a:rPr>
              <a:t>pending inspection</a:t>
            </a:r>
            <a:r>
              <a:rPr lang="en-US" sz="1600" b="0" cap="none" dirty="0">
                <a:latin typeface="Times New Roman" panose="02020603050405020304" pitchFamily="18" charset="0"/>
                <a:cs typeface="Times New Roman" panose="02020603050405020304" pitchFamily="18" charset="0"/>
              </a:rPr>
              <a:t>, while a significant portion </a:t>
            </a:r>
            <a:r>
              <a:rPr lang="en-US" sz="1600" cap="none" dirty="0">
                <a:solidFill>
                  <a:srgbClr val="FF0000"/>
                </a:solidFill>
                <a:latin typeface="Times New Roman" panose="02020603050405020304" pitchFamily="18" charset="0"/>
                <a:cs typeface="Times New Roman" panose="02020603050405020304" pitchFamily="18" charset="0"/>
              </a:rPr>
              <a:t>(36%) </a:t>
            </a:r>
            <a:r>
              <a:rPr lang="en-US" sz="1600" cap="none" dirty="0">
                <a:latin typeface="Times New Roman" panose="02020603050405020304" pitchFamily="18" charset="0"/>
                <a:cs typeface="Times New Roman" panose="02020603050405020304" pitchFamily="18" charset="0"/>
              </a:rPr>
              <a:t>have failed</a:t>
            </a:r>
            <a:r>
              <a:rPr lang="en-US" sz="1600" b="0" cap="none" dirty="0">
                <a:latin typeface="Times New Roman" panose="02020603050405020304" pitchFamily="18" charset="0"/>
                <a:cs typeface="Times New Roman" panose="02020603050405020304" pitchFamily="18" charset="0"/>
              </a:rPr>
              <a:t>, and a </a:t>
            </a:r>
            <a:r>
              <a:rPr lang="en-US" sz="1600" cap="none" dirty="0">
                <a:latin typeface="Times New Roman" panose="02020603050405020304" pitchFamily="18" charset="0"/>
                <a:cs typeface="Times New Roman" panose="02020603050405020304" pitchFamily="18" charset="0"/>
              </a:rPr>
              <a:t>smaller portion </a:t>
            </a:r>
            <a:r>
              <a:rPr lang="en-US" sz="1600" cap="none" dirty="0">
                <a:solidFill>
                  <a:srgbClr val="FF0000"/>
                </a:solidFill>
                <a:latin typeface="Times New Roman" panose="02020603050405020304" pitchFamily="18" charset="0"/>
                <a:cs typeface="Times New Roman" panose="02020603050405020304" pitchFamily="18" charset="0"/>
              </a:rPr>
              <a:t>(23%) </a:t>
            </a:r>
            <a:r>
              <a:rPr lang="en-US" sz="1600" b="0" cap="none" dirty="0">
                <a:latin typeface="Times New Roman" panose="02020603050405020304" pitchFamily="18" charset="0"/>
                <a:cs typeface="Times New Roman" panose="02020603050405020304" pitchFamily="18" charset="0"/>
              </a:rPr>
              <a:t>have </a:t>
            </a:r>
            <a:r>
              <a:rPr lang="en-US" sz="1600" cap="none" dirty="0">
                <a:latin typeface="Times New Roman" panose="02020603050405020304" pitchFamily="18" charset="0"/>
                <a:cs typeface="Times New Roman" panose="02020603050405020304" pitchFamily="18" charset="0"/>
              </a:rPr>
              <a:t>passed</a:t>
            </a:r>
            <a:r>
              <a:rPr lang="en-US" sz="1600" b="0" cap="none"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On the right side, the table details </a:t>
            </a:r>
            <a:r>
              <a:rPr lang="en-US" sz="1600" cap="none" dirty="0">
                <a:latin typeface="Times New Roman" panose="02020603050405020304" pitchFamily="18" charset="0"/>
                <a:cs typeface="Times New Roman" panose="02020603050405020304" pitchFamily="18" charset="0"/>
              </a:rPr>
              <a:t>12 SKUs, including their product type, price, and inspection status</a:t>
            </a:r>
            <a:r>
              <a:rPr lang="en-US" sz="1600" b="0" cap="none" dirty="0">
                <a:latin typeface="Times New Roman" panose="02020603050405020304" pitchFamily="18" charset="0"/>
                <a:cs typeface="Times New Roman" panose="02020603050405020304" pitchFamily="18" charset="0"/>
              </a:rPr>
              <a:t>. The inspection results highlight that skincare products are prominently present in all three categories, indicating variable quality control within this product type. Haircare and cosmetics also appear, with cosmetics having notable pass and fail results.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can help identify areas for </a:t>
            </a:r>
            <a:r>
              <a:rPr lang="en-US" sz="1600" cap="none" dirty="0">
                <a:latin typeface="Times New Roman" panose="02020603050405020304" pitchFamily="18" charset="0"/>
                <a:cs typeface="Times New Roman" panose="02020603050405020304" pitchFamily="18" charset="0"/>
              </a:rPr>
              <a:t>improvement in the inspection process, focusing on the high failure rates and the large number of pending SKUs</a:t>
            </a:r>
            <a:r>
              <a:rPr lang="en-US" sz="1600" b="0" cap="none" dirty="0">
                <a:latin typeface="Times New Roman" panose="02020603050405020304" pitchFamily="18" charset="0"/>
                <a:cs typeface="Times New Roman" panose="02020603050405020304" pitchFamily="18" charset="0"/>
              </a:rPr>
              <a:t>. </a:t>
            </a:r>
            <a:endParaRPr lang="en-US" sz="1600" cap="none"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B0C2690-8160-77DC-82DA-8305FAF36CCC}"/>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95B2B48F-BD97-E46E-CA44-E4E85222972E}"/>
              </a:ext>
            </a:extLst>
          </p:cNvPr>
          <p:cNvSpPr txBox="1">
            <a:spLocks/>
          </p:cNvSpPr>
          <p:nvPr/>
        </p:nvSpPr>
        <p:spPr>
          <a:xfrm>
            <a:off x="7839523" y="5748177"/>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15. Inspection Result By SKU &amp; Table </a:t>
            </a:r>
          </a:p>
        </p:txBody>
      </p:sp>
      <p:pic>
        <p:nvPicPr>
          <p:cNvPr id="8" name="Picture 7">
            <a:extLst>
              <a:ext uri="{FF2B5EF4-FFF2-40B4-BE49-F238E27FC236}">
                <a16:creationId xmlns:a16="http://schemas.microsoft.com/office/drawing/2014/main" id="{7EE769A4-59B9-DCEE-072A-3803CA769E02}"/>
              </a:ext>
            </a:extLst>
          </p:cNvPr>
          <p:cNvPicPr>
            <a:picLocks noChangeAspect="1"/>
          </p:cNvPicPr>
          <p:nvPr/>
        </p:nvPicPr>
        <p:blipFill>
          <a:blip r:embed="rId3"/>
          <a:stretch>
            <a:fillRect/>
          </a:stretch>
        </p:blipFill>
        <p:spPr>
          <a:xfrm>
            <a:off x="7368589" y="1376517"/>
            <a:ext cx="4439363" cy="2096512"/>
          </a:xfrm>
          <a:prstGeom prst="rect">
            <a:avLst/>
          </a:prstGeom>
        </p:spPr>
      </p:pic>
      <p:pic>
        <p:nvPicPr>
          <p:cNvPr id="12" name="Picture 11">
            <a:extLst>
              <a:ext uri="{FF2B5EF4-FFF2-40B4-BE49-F238E27FC236}">
                <a16:creationId xmlns:a16="http://schemas.microsoft.com/office/drawing/2014/main" id="{27D042B0-E8D0-DBEF-6934-57E07E7D4AE2}"/>
              </a:ext>
            </a:extLst>
          </p:cNvPr>
          <p:cNvPicPr>
            <a:picLocks noChangeAspect="1"/>
          </p:cNvPicPr>
          <p:nvPr/>
        </p:nvPicPr>
        <p:blipFill>
          <a:blip r:embed="rId4"/>
          <a:stretch>
            <a:fillRect/>
          </a:stretch>
        </p:blipFill>
        <p:spPr>
          <a:xfrm>
            <a:off x="7412032" y="3473027"/>
            <a:ext cx="4439362" cy="2275149"/>
          </a:xfrm>
          <a:prstGeom prst="rect">
            <a:avLst/>
          </a:prstGeom>
        </p:spPr>
      </p:pic>
    </p:spTree>
    <p:extLst>
      <p:ext uri="{BB962C8B-B14F-4D97-AF65-F5344CB8AC3E}">
        <p14:creationId xmlns:p14="http://schemas.microsoft.com/office/powerpoint/2010/main" val="2567034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D049-E326-C352-F501-7FBC4C8A8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F1932-23CB-B397-EFD6-E8574DC014F4}"/>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887D5869-443E-E8D0-77BB-A7EBE55D1EC4}"/>
              </a:ext>
            </a:extLst>
          </p:cNvPr>
          <p:cNvSpPr>
            <a:spLocks noGrp="1"/>
          </p:cNvSpPr>
          <p:nvPr>
            <p:ph sz="half" idx="2"/>
          </p:nvPr>
        </p:nvSpPr>
        <p:spPr>
          <a:xfrm>
            <a:off x="491613" y="966017"/>
            <a:ext cx="5668395" cy="432620"/>
          </a:xfrm>
        </p:spPr>
        <p:txBody>
          <a:bodyPr/>
          <a:lstStyle/>
          <a:p>
            <a:r>
              <a:rPr lang="en-US" u="sng" dirty="0">
                <a:solidFill>
                  <a:srgbClr val="FF0000"/>
                </a:solidFill>
                <a:latin typeface="Aptos Display" panose="020B0004020202020204" pitchFamily="34" charset="0"/>
              </a:rPr>
              <a:t>6.  Manufacturing cost by product type</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2D503577-EBAE-60A4-E179-AF8C908A324A}"/>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25</a:t>
            </a:fld>
            <a:endParaRPr lang="en-US" dirty="0"/>
          </a:p>
        </p:txBody>
      </p:sp>
      <p:sp>
        <p:nvSpPr>
          <p:cNvPr id="4" name="Content Placeholder 2">
            <a:extLst>
              <a:ext uri="{FF2B5EF4-FFF2-40B4-BE49-F238E27FC236}">
                <a16:creationId xmlns:a16="http://schemas.microsoft.com/office/drawing/2014/main" id="{CDEA9AAE-11D7-D679-0C9D-DAA739EE0D36}"/>
              </a:ext>
            </a:extLst>
          </p:cNvPr>
          <p:cNvSpPr txBox="1">
            <a:spLocks/>
          </p:cNvSpPr>
          <p:nvPr/>
        </p:nvSpPr>
        <p:spPr>
          <a:xfrm>
            <a:off x="491612" y="1406537"/>
            <a:ext cx="7216877"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Manufacturing Cost By Product Type</a:t>
            </a:r>
            <a:r>
              <a:rPr lang="en-US" sz="1600" b="0" cap="none" dirty="0">
                <a:latin typeface="Times New Roman" panose="02020603050405020304" pitchFamily="18" charset="0"/>
                <a:cs typeface="Times New Roman" panose="02020603050405020304" pitchFamily="18" charset="0"/>
              </a:rPr>
              <a:t>" displays the manufacturing costs for three different product types: </a:t>
            </a:r>
            <a:r>
              <a:rPr lang="en-US" sz="1600" cap="none" dirty="0">
                <a:latin typeface="Times New Roman" panose="02020603050405020304" pitchFamily="18" charset="0"/>
                <a:cs typeface="Times New Roman" panose="02020603050405020304" pitchFamily="18" charset="0"/>
              </a:rPr>
              <a:t>skincare, haircare, and cosmetics</a:t>
            </a:r>
            <a:r>
              <a:rPr lang="en-US" sz="1600" b="0" cap="none"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From this chart, it is evident that </a:t>
            </a:r>
            <a:r>
              <a:rPr lang="en-US" sz="1600" cap="none" dirty="0">
                <a:latin typeface="Times New Roman" panose="02020603050405020304" pitchFamily="18" charset="0"/>
                <a:cs typeface="Times New Roman" panose="02020603050405020304" pitchFamily="18" charset="0"/>
              </a:rPr>
              <a:t>skincare products </a:t>
            </a:r>
            <a:r>
              <a:rPr lang="en-US" sz="1600" b="0" cap="none" dirty="0">
                <a:latin typeface="Times New Roman" panose="02020603050405020304" pitchFamily="18" charset="0"/>
                <a:cs typeface="Times New Roman" panose="02020603050405020304" pitchFamily="18" charset="0"/>
              </a:rPr>
              <a:t>have the </a:t>
            </a:r>
            <a:r>
              <a:rPr lang="en-US" sz="1600" cap="none" dirty="0">
                <a:latin typeface="Times New Roman" panose="02020603050405020304" pitchFamily="18" charset="0"/>
                <a:cs typeface="Times New Roman" panose="02020603050405020304" pitchFamily="18" charset="0"/>
              </a:rPr>
              <a:t>highest manufacturing cost at </a:t>
            </a:r>
            <a:r>
              <a:rPr lang="en-US" sz="1600" cap="none" dirty="0">
                <a:solidFill>
                  <a:srgbClr val="FF0000"/>
                </a:solidFill>
                <a:latin typeface="Times New Roman" panose="02020603050405020304" pitchFamily="18" charset="0"/>
                <a:cs typeface="Times New Roman" panose="02020603050405020304" pitchFamily="18" charset="0"/>
              </a:rPr>
              <a:t>1,960 units</a:t>
            </a:r>
            <a:r>
              <a:rPr lang="en-US" sz="1600" b="0" cap="none" dirty="0">
                <a:latin typeface="Times New Roman" panose="02020603050405020304" pitchFamily="18" charset="0"/>
                <a:cs typeface="Times New Roman" panose="02020603050405020304" pitchFamily="18" charset="0"/>
              </a:rPr>
              <a:t>. This suggests that </a:t>
            </a:r>
            <a:r>
              <a:rPr lang="en-US" sz="1600" cap="none" dirty="0">
                <a:latin typeface="Times New Roman" panose="02020603050405020304" pitchFamily="18" charset="0"/>
                <a:cs typeface="Times New Roman" panose="02020603050405020304" pitchFamily="18" charset="0"/>
              </a:rPr>
              <a:t>skincare products </a:t>
            </a:r>
            <a:r>
              <a:rPr lang="en-US" sz="1600" b="0" cap="none" dirty="0">
                <a:latin typeface="Times New Roman" panose="02020603050405020304" pitchFamily="18" charset="0"/>
                <a:cs typeface="Times New Roman" panose="02020603050405020304" pitchFamily="18" charset="0"/>
              </a:rPr>
              <a:t>might involve </a:t>
            </a:r>
            <a:r>
              <a:rPr lang="en-US" sz="1600" cap="none" dirty="0">
                <a:latin typeface="Times New Roman" panose="02020603050405020304" pitchFamily="18" charset="0"/>
                <a:cs typeface="Times New Roman" panose="02020603050405020304" pitchFamily="18" charset="0"/>
              </a:rPr>
              <a:t>more expensive ingredients</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complex production processes, or higher quality control measures</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Haircare products follow with a manufacturing cost of </a:t>
            </a:r>
            <a:r>
              <a:rPr lang="en-US" sz="1600" cap="none" dirty="0">
                <a:solidFill>
                  <a:srgbClr val="FF0000"/>
                </a:solidFill>
                <a:latin typeface="Times New Roman" panose="02020603050405020304" pitchFamily="18" charset="0"/>
                <a:cs typeface="Times New Roman" panose="02020603050405020304" pitchFamily="18" charset="0"/>
              </a:rPr>
              <a:t>1,648 units</a:t>
            </a:r>
            <a:r>
              <a:rPr lang="en-US" sz="1600" b="0" cap="none" dirty="0">
                <a:latin typeface="Times New Roman" panose="02020603050405020304" pitchFamily="18" charset="0"/>
                <a:cs typeface="Times New Roman" panose="02020603050405020304" pitchFamily="18" charset="0"/>
              </a:rPr>
              <a:t>, indicating moderately high production costs, potentially due to specific formulations or packaging requirements. </a:t>
            </a:r>
            <a:r>
              <a:rPr lang="en-US" sz="1600" cap="none" dirty="0">
                <a:latin typeface="Times New Roman" panose="02020603050405020304" pitchFamily="18" charset="0"/>
                <a:cs typeface="Times New Roman" panose="02020603050405020304" pitchFamily="18" charset="0"/>
              </a:rPr>
              <a:t>Cosmetics have the lowest manufacturing cost at </a:t>
            </a:r>
            <a:r>
              <a:rPr lang="en-US" sz="1600" cap="none" dirty="0">
                <a:solidFill>
                  <a:srgbClr val="FF0000"/>
                </a:solidFill>
                <a:latin typeface="Times New Roman" panose="02020603050405020304" pitchFamily="18" charset="0"/>
                <a:cs typeface="Times New Roman" panose="02020603050405020304" pitchFamily="18" charset="0"/>
              </a:rPr>
              <a:t>1,119 units</a:t>
            </a:r>
            <a:r>
              <a:rPr lang="en-US" sz="1600" b="0" cap="none" dirty="0">
                <a:latin typeface="Times New Roman" panose="02020603050405020304" pitchFamily="18" charset="0"/>
                <a:cs typeface="Times New Roman" panose="02020603050405020304" pitchFamily="18" charset="0"/>
              </a:rPr>
              <a:t>, suggesting a relatively more straightforward and cost-effective production process.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By understanding these cost differences</a:t>
            </a:r>
            <a:r>
              <a:rPr lang="en-US" sz="1600" cap="none" dirty="0">
                <a:latin typeface="Times New Roman" panose="02020603050405020304" pitchFamily="18" charset="0"/>
                <a:cs typeface="Times New Roman" panose="02020603050405020304" pitchFamily="18" charset="0"/>
              </a:rPr>
              <a:t>, companies can identify areas for cost optimization and allocate resources more effectively.</a:t>
            </a:r>
            <a:r>
              <a:rPr lang="en-US" sz="1600" b="0" cap="none" dirty="0">
                <a:latin typeface="Times New Roman" panose="02020603050405020304" pitchFamily="18" charset="0"/>
                <a:cs typeface="Times New Roman" panose="02020603050405020304" pitchFamily="18" charset="0"/>
              </a:rPr>
              <a:t> Additionally, it can </a:t>
            </a:r>
            <a:r>
              <a:rPr lang="en-US" sz="1600" cap="none" dirty="0">
                <a:latin typeface="Times New Roman" panose="02020603050405020304" pitchFamily="18" charset="0"/>
                <a:cs typeface="Times New Roman" panose="02020603050405020304" pitchFamily="18" charset="0"/>
              </a:rPr>
              <a:t>provide insights into pricing strategies </a:t>
            </a:r>
            <a:r>
              <a:rPr lang="en-US" sz="1600" b="0" cap="none" dirty="0">
                <a:latin typeface="Times New Roman" panose="02020603050405020304" pitchFamily="18" charset="0"/>
                <a:cs typeface="Times New Roman" panose="02020603050405020304" pitchFamily="18" charset="0"/>
              </a:rPr>
              <a:t>and potential areas for </a:t>
            </a:r>
            <a:r>
              <a:rPr lang="en-US" sz="1600" cap="none" dirty="0">
                <a:solidFill>
                  <a:srgbClr val="FF0000"/>
                </a:solidFill>
                <a:latin typeface="Times New Roman" panose="02020603050405020304" pitchFamily="18" charset="0"/>
                <a:cs typeface="Times New Roman" panose="02020603050405020304" pitchFamily="18" charset="0"/>
              </a:rPr>
              <a:t>cost reduction without compromising product quality.</a:t>
            </a:r>
          </a:p>
        </p:txBody>
      </p:sp>
      <p:sp>
        <p:nvSpPr>
          <p:cNvPr id="6" name="Rectangle 5">
            <a:extLst>
              <a:ext uri="{FF2B5EF4-FFF2-40B4-BE49-F238E27FC236}">
                <a16:creationId xmlns:a16="http://schemas.microsoft.com/office/drawing/2014/main" id="{3DA52A7C-32AF-140D-15E1-98BDDECC60DA}"/>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A1ABB2E7-F961-3439-D85A-20DEF2621CBA}"/>
              </a:ext>
            </a:extLst>
          </p:cNvPr>
          <p:cNvSpPr txBox="1">
            <a:spLocks/>
          </p:cNvSpPr>
          <p:nvPr/>
        </p:nvSpPr>
        <p:spPr>
          <a:xfrm>
            <a:off x="7878852" y="5610525"/>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16. Manufacturing Cost By Product type</a:t>
            </a:r>
          </a:p>
        </p:txBody>
      </p:sp>
      <p:pic>
        <p:nvPicPr>
          <p:cNvPr id="8" name="Picture 7">
            <a:extLst>
              <a:ext uri="{FF2B5EF4-FFF2-40B4-BE49-F238E27FC236}">
                <a16:creationId xmlns:a16="http://schemas.microsoft.com/office/drawing/2014/main" id="{D8F86E7C-3C04-999A-9F2A-E1F3EB72E4B3}"/>
              </a:ext>
            </a:extLst>
          </p:cNvPr>
          <p:cNvPicPr>
            <a:picLocks noChangeAspect="1"/>
          </p:cNvPicPr>
          <p:nvPr/>
        </p:nvPicPr>
        <p:blipFill>
          <a:blip r:embed="rId3"/>
          <a:stretch>
            <a:fillRect/>
          </a:stretch>
        </p:blipFill>
        <p:spPr>
          <a:xfrm>
            <a:off x="7992631" y="1440674"/>
            <a:ext cx="3528366" cy="4169851"/>
          </a:xfrm>
          <a:prstGeom prst="rect">
            <a:avLst/>
          </a:prstGeom>
        </p:spPr>
      </p:pic>
    </p:spTree>
    <p:extLst>
      <p:ext uri="{BB962C8B-B14F-4D97-AF65-F5344CB8AC3E}">
        <p14:creationId xmlns:p14="http://schemas.microsoft.com/office/powerpoint/2010/main" val="100808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9C162-317A-5FCC-AF68-C1694BF16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8EA2B-EB36-83B2-6177-3BEA5C6CFB46}"/>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9105BBE1-4489-8EDE-B84D-1812254B67B5}"/>
              </a:ext>
            </a:extLst>
          </p:cNvPr>
          <p:cNvSpPr>
            <a:spLocks noGrp="1"/>
          </p:cNvSpPr>
          <p:nvPr>
            <p:ph sz="half" idx="2"/>
          </p:nvPr>
        </p:nvSpPr>
        <p:spPr>
          <a:xfrm>
            <a:off x="491613" y="966017"/>
            <a:ext cx="5668395" cy="432620"/>
          </a:xfrm>
        </p:spPr>
        <p:txBody>
          <a:bodyPr/>
          <a:lstStyle/>
          <a:p>
            <a:r>
              <a:rPr lang="en-US" u="sng" dirty="0">
                <a:solidFill>
                  <a:srgbClr val="FF0000"/>
                </a:solidFill>
                <a:latin typeface="Aptos Display" panose="020B0004020202020204" pitchFamily="34" charset="0"/>
              </a:rPr>
              <a:t>7.  Manufacturing cost by </a:t>
            </a:r>
            <a:r>
              <a:rPr lang="en-US" u="sng" dirty="0" err="1">
                <a:solidFill>
                  <a:srgbClr val="FF0000"/>
                </a:solidFill>
                <a:latin typeface="Aptos Display" panose="020B0004020202020204" pitchFamily="34" charset="0"/>
              </a:rPr>
              <a:t>DEFect</a:t>
            </a:r>
            <a:r>
              <a:rPr lang="en-US" u="sng" dirty="0">
                <a:solidFill>
                  <a:srgbClr val="FF0000"/>
                </a:solidFill>
                <a:latin typeface="Aptos Display" panose="020B0004020202020204" pitchFamily="34" charset="0"/>
              </a:rPr>
              <a:t> rates</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5BC0E703-E41F-67A3-0409-63EFA1C34554}"/>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26</a:t>
            </a:fld>
            <a:endParaRPr lang="en-US" dirty="0"/>
          </a:p>
        </p:txBody>
      </p:sp>
      <p:sp>
        <p:nvSpPr>
          <p:cNvPr id="4" name="Content Placeholder 2">
            <a:extLst>
              <a:ext uri="{FF2B5EF4-FFF2-40B4-BE49-F238E27FC236}">
                <a16:creationId xmlns:a16="http://schemas.microsoft.com/office/drawing/2014/main" id="{B90D6C9F-7E08-1C22-6570-FA7F4B6F4070}"/>
              </a:ext>
            </a:extLst>
          </p:cNvPr>
          <p:cNvSpPr txBox="1">
            <a:spLocks/>
          </p:cNvSpPr>
          <p:nvPr/>
        </p:nvSpPr>
        <p:spPr>
          <a:xfrm>
            <a:off x="491613" y="1406537"/>
            <a:ext cx="6508956"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are chart titled "</a:t>
            </a:r>
            <a:r>
              <a:rPr lang="en-US" sz="1600" cap="none" dirty="0">
                <a:latin typeface="Times New Roman" panose="02020603050405020304" pitchFamily="18" charset="0"/>
                <a:cs typeface="Times New Roman" panose="02020603050405020304" pitchFamily="18" charset="0"/>
              </a:rPr>
              <a:t>Manufacturing Cost By Defect Rates</a:t>
            </a:r>
            <a:r>
              <a:rPr lang="en-US" sz="1600" b="0" cap="none" dirty="0">
                <a:latin typeface="Times New Roman" panose="02020603050405020304" pitchFamily="18" charset="0"/>
                <a:cs typeface="Times New Roman" panose="02020603050405020304" pitchFamily="18" charset="0"/>
              </a:rPr>
              <a:t>" displays the relationship between manufacturing costs (ranging from 0 to 100) and defect rates (ranging from 0 to 5).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Initially, </a:t>
            </a:r>
            <a:r>
              <a:rPr lang="en-US" sz="1600" cap="none" dirty="0">
                <a:latin typeface="Times New Roman" panose="02020603050405020304" pitchFamily="18" charset="0"/>
                <a:cs typeface="Times New Roman" panose="02020603050405020304" pitchFamily="18" charset="0"/>
              </a:rPr>
              <a:t>at lower manufacturing costs, the defect rates are relatively high</a:t>
            </a:r>
            <a:r>
              <a:rPr lang="en-US" sz="1600" b="0" cap="none" dirty="0">
                <a:latin typeface="Times New Roman" panose="02020603050405020304" pitchFamily="18" charset="0"/>
                <a:cs typeface="Times New Roman" panose="02020603050405020304" pitchFamily="18" charset="0"/>
              </a:rPr>
              <a:t>, with a </a:t>
            </a:r>
            <a:r>
              <a:rPr lang="en-US" sz="1600" cap="none" dirty="0">
                <a:latin typeface="Times New Roman" panose="02020603050405020304" pitchFamily="18" charset="0"/>
                <a:cs typeface="Times New Roman" panose="02020603050405020304" pitchFamily="18" charset="0"/>
              </a:rPr>
              <a:t>value of 4.9 at a cost of </a:t>
            </a:r>
            <a:r>
              <a:rPr lang="en-US" sz="1600" cap="none" dirty="0">
                <a:solidFill>
                  <a:srgbClr val="FF0000"/>
                </a:solidFill>
                <a:latin typeface="Times New Roman" panose="02020603050405020304" pitchFamily="18" charset="0"/>
                <a:cs typeface="Times New Roman" panose="02020603050405020304" pitchFamily="18" charset="0"/>
              </a:rPr>
              <a:t>1.61 </a:t>
            </a:r>
            <a:r>
              <a:rPr lang="en-US" sz="1600" b="0" cap="none" dirty="0">
                <a:latin typeface="Times New Roman" panose="02020603050405020304" pitchFamily="18" charset="0"/>
                <a:cs typeface="Times New Roman" panose="02020603050405020304" pitchFamily="18" charset="0"/>
              </a:rPr>
              <a:t>and </a:t>
            </a:r>
            <a:r>
              <a:rPr lang="en-US" sz="1600" cap="none" dirty="0">
                <a:latin typeface="Times New Roman" panose="02020603050405020304" pitchFamily="18" charset="0"/>
                <a:cs typeface="Times New Roman" panose="02020603050405020304" pitchFamily="18" charset="0"/>
              </a:rPr>
              <a:t>4.1 at a cost of </a:t>
            </a:r>
            <a:r>
              <a:rPr lang="en-US" sz="1600" cap="none" dirty="0">
                <a:solidFill>
                  <a:srgbClr val="FF0000"/>
                </a:solidFill>
                <a:latin typeface="Times New Roman" panose="02020603050405020304" pitchFamily="18" charset="0"/>
                <a:cs typeface="Times New Roman" panose="02020603050405020304" pitchFamily="18" charset="0"/>
              </a:rPr>
              <a:t>4.47</a:t>
            </a:r>
            <a:r>
              <a:rPr lang="en-US" sz="1600" b="0" cap="none" dirty="0">
                <a:latin typeface="Times New Roman" panose="02020603050405020304" pitchFamily="18" charset="0"/>
                <a:cs typeface="Times New Roman" panose="02020603050405020304" pitchFamily="18" charset="0"/>
              </a:rPr>
              <a:t>. As manufacturing costs increase, defect rates show considerable fluctuation, indicating that higher costs do not always correlate with lower defect rates.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However, </a:t>
            </a:r>
            <a:r>
              <a:rPr lang="en-US" sz="1600" cap="none" dirty="0">
                <a:latin typeface="Times New Roman" panose="02020603050405020304" pitchFamily="18" charset="0"/>
                <a:cs typeface="Times New Roman" panose="02020603050405020304" pitchFamily="18" charset="0"/>
              </a:rPr>
              <a:t>a significant drop in defect rates to </a:t>
            </a:r>
            <a:r>
              <a:rPr lang="en-US" sz="1600" cap="none" dirty="0">
                <a:solidFill>
                  <a:srgbClr val="FF0000"/>
                </a:solidFill>
                <a:latin typeface="Times New Roman" panose="02020603050405020304" pitchFamily="18" charset="0"/>
                <a:cs typeface="Times New Roman" panose="02020603050405020304" pitchFamily="18" charset="0"/>
              </a:rPr>
              <a:t>0.7</a:t>
            </a:r>
            <a:r>
              <a:rPr lang="en-US" sz="1600" cap="none" dirty="0">
                <a:latin typeface="Times New Roman" panose="02020603050405020304" pitchFamily="18" charset="0"/>
                <a:cs typeface="Times New Roman" panose="02020603050405020304" pitchFamily="18" charset="0"/>
              </a:rPr>
              <a:t> </a:t>
            </a:r>
            <a:r>
              <a:rPr lang="en-US" sz="1600" b="0" cap="none" dirty="0">
                <a:latin typeface="Times New Roman" panose="02020603050405020304" pitchFamily="18" charset="0"/>
                <a:cs typeface="Times New Roman" panose="02020603050405020304" pitchFamily="18" charset="0"/>
              </a:rPr>
              <a:t>occurs at a </a:t>
            </a:r>
            <a:r>
              <a:rPr lang="en-US" sz="1600" cap="none" dirty="0">
                <a:solidFill>
                  <a:srgbClr val="FF0000"/>
                </a:solidFill>
                <a:latin typeface="Times New Roman" panose="02020603050405020304" pitchFamily="18" charset="0"/>
                <a:cs typeface="Times New Roman" panose="02020603050405020304" pitchFamily="18" charset="0"/>
              </a:rPr>
              <a:t>cost of 68.18</a:t>
            </a:r>
            <a:r>
              <a:rPr lang="en-US" sz="1600" b="0" cap="none" dirty="0">
                <a:latin typeface="Times New Roman" panose="02020603050405020304" pitchFamily="18" charset="0"/>
                <a:cs typeface="Times New Roman" panose="02020603050405020304" pitchFamily="18" charset="0"/>
              </a:rPr>
              <a:t>, suggesting that efficient manufacturing processes might be implemented at this cost level, leading to a reduction in defects.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variability in </a:t>
            </a:r>
            <a:r>
              <a:rPr lang="en-US" sz="1600" cap="none" dirty="0">
                <a:latin typeface="Times New Roman" panose="02020603050405020304" pitchFamily="18" charset="0"/>
                <a:cs typeface="Times New Roman" panose="02020603050405020304" pitchFamily="18" charset="0"/>
              </a:rPr>
              <a:t>defect rates with changing manufacturing costs points to the possibility of different production practices, </a:t>
            </a:r>
            <a:r>
              <a:rPr lang="en-US" sz="1600" cap="none" dirty="0">
                <a:solidFill>
                  <a:srgbClr val="FF0000"/>
                </a:solidFill>
                <a:latin typeface="Times New Roman" panose="02020603050405020304" pitchFamily="18" charset="0"/>
                <a:cs typeface="Times New Roman" panose="02020603050405020304" pitchFamily="18" charset="0"/>
              </a:rPr>
              <a:t>quality control measures, and materials used </a:t>
            </a:r>
            <a:r>
              <a:rPr lang="en-US" sz="1600" cap="none" dirty="0">
                <a:latin typeface="Times New Roman" panose="02020603050405020304" pitchFamily="18" charset="0"/>
                <a:cs typeface="Times New Roman" panose="02020603050405020304" pitchFamily="18" charset="0"/>
              </a:rPr>
              <a:t>at various cost levels. </a:t>
            </a:r>
            <a:r>
              <a:rPr lang="en-US" sz="1600" b="0" cap="none" dirty="0">
                <a:latin typeface="Times New Roman" panose="02020603050405020304" pitchFamily="18" charset="0"/>
                <a:cs typeface="Times New Roman" panose="02020603050405020304" pitchFamily="18" charset="0"/>
              </a:rPr>
              <a:t>Identifying the </a:t>
            </a:r>
            <a:r>
              <a:rPr lang="en-US" sz="1600" cap="none" dirty="0">
                <a:latin typeface="Times New Roman" panose="02020603050405020304" pitchFamily="18" charset="0"/>
                <a:cs typeface="Times New Roman" panose="02020603050405020304" pitchFamily="18" charset="0"/>
              </a:rPr>
              <a:t>optimal cost levels where defect rates are minimized can help </a:t>
            </a:r>
            <a:r>
              <a:rPr lang="en-US" sz="1600" cap="none" dirty="0">
                <a:solidFill>
                  <a:srgbClr val="FF0000"/>
                </a:solidFill>
                <a:latin typeface="Times New Roman" panose="02020603050405020304" pitchFamily="18" charset="0"/>
                <a:cs typeface="Times New Roman" panose="02020603050405020304" pitchFamily="18" charset="0"/>
              </a:rPr>
              <a:t>improve overall product quality </a:t>
            </a:r>
            <a:r>
              <a:rPr lang="en-US" sz="1600" b="0" cap="none" dirty="0">
                <a:solidFill>
                  <a:srgbClr val="FF0000"/>
                </a:solidFill>
                <a:latin typeface="Times New Roman" panose="02020603050405020304" pitchFamily="18" charset="0"/>
                <a:cs typeface="Times New Roman" panose="02020603050405020304" pitchFamily="18" charset="0"/>
              </a:rPr>
              <a:t>and </a:t>
            </a:r>
            <a:r>
              <a:rPr lang="en-US" sz="1600" cap="none" dirty="0">
                <a:solidFill>
                  <a:srgbClr val="FF0000"/>
                </a:solidFill>
                <a:latin typeface="Times New Roman" panose="02020603050405020304" pitchFamily="18" charset="0"/>
                <a:cs typeface="Times New Roman" panose="02020603050405020304" pitchFamily="18" charset="0"/>
              </a:rPr>
              <a:t>reduce waste</a:t>
            </a:r>
            <a:r>
              <a:rPr lang="en-US" sz="1600" b="0" cap="none" dirty="0">
                <a:latin typeface="Times New Roman" panose="02020603050405020304" pitchFamily="18" charset="0"/>
                <a:cs typeface="Times New Roman" panose="02020603050405020304" pitchFamily="18" charset="0"/>
              </a:rPr>
              <a:t>. </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95B07A9-6347-0DCD-D5D8-7059A2992B05}"/>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8E5AE619-8FD7-A9E4-1882-A9C119435562}"/>
              </a:ext>
            </a:extLst>
          </p:cNvPr>
          <p:cNvSpPr txBox="1">
            <a:spLocks/>
          </p:cNvSpPr>
          <p:nvPr/>
        </p:nvSpPr>
        <p:spPr>
          <a:xfrm>
            <a:off x="7593716" y="5274053"/>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17. Manufacturing Cost By Defect Rates</a:t>
            </a:r>
          </a:p>
        </p:txBody>
      </p:sp>
      <p:pic>
        <p:nvPicPr>
          <p:cNvPr id="9" name="Picture 8">
            <a:extLst>
              <a:ext uri="{FF2B5EF4-FFF2-40B4-BE49-F238E27FC236}">
                <a16:creationId xmlns:a16="http://schemas.microsoft.com/office/drawing/2014/main" id="{35612782-B1D3-A869-362E-78C01E6D914D}"/>
              </a:ext>
            </a:extLst>
          </p:cNvPr>
          <p:cNvPicPr>
            <a:picLocks noChangeAspect="1"/>
          </p:cNvPicPr>
          <p:nvPr/>
        </p:nvPicPr>
        <p:blipFill>
          <a:blip r:embed="rId3"/>
          <a:stretch>
            <a:fillRect/>
          </a:stretch>
        </p:blipFill>
        <p:spPr>
          <a:xfrm>
            <a:off x="7179959" y="1858239"/>
            <a:ext cx="4627993" cy="3415814"/>
          </a:xfrm>
          <a:prstGeom prst="rect">
            <a:avLst/>
          </a:prstGeom>
        </p:spPr>
      </p:pic>
    </p:spTree>
    <p:extLst>
      <p:ext uri="{BB962C8B-B14F-4D97-AF65-F5344CB8AC3E}">
        <p14:creationId xmlns:p14="http://schemas.microsoft.com/office/powerpoint/2010/main" val="3233858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45CFC-5D84-5BF4-304D-8A90CCEA0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90CBA-37AA-BC02-0AD1-13801E14A20A}"/>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AD5376B2-A2EB-0F3C-05AD-FE1A9D95C0C2}"/>
              </a:ext>
            </a:extLst>
          </p:cNvPr>
          <p:cNvSpPr>
            <a:spLocks noGrp="1"/>
          </p:cNvSpPr>
          <p:nvPr>
            <p:ph sz="half" idx="2"/>
          </p:nvPr>
        </p:nvSpPr>
        <p:spPr>
          <a:xfrm>
            <a:off x="671002" y="1103668"/>
            <a:ext cx="5668395" cy="432620"/>
          </a:xfrm>
        </p:spPr>
        <p:txBody>
          <a:bodyPr/>
          <a:lstStyle/>
          <a:p>
            <a:r>
              <a:rPr lang="en-US" u="sng" dirty="0">
                <a:solidFill>
                  <a:srgbClr val="FF0000"/>
                </a:solidFill>
                <a:latin typeface="Aptos Display" panose="020B0004020202020204" pitchFamily="34" charset="0"/>
              </a:rPr>
              <a:t>8. Inspection result by Defect rates</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646035AC-5AB1-61AD-A416-533B6F93B4D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27</a:t>
            </a:fld>
            <a:endParaRPr lang="en-US" dirty="0"/>
          </a:p>
        </p:txBody>
      </p:sp>
      <p:sp>
        <p:nvSpPr>
          <p:cNvPr id="4" name="Content Placeholder 2">
            <a:extLst>
              <a:ext uri="{FF2B5EF4-FFF2-40B4-BE49-F238E27FC236}">
                <a16:creationId xmlns:a16="http://schemas.microsoft.com/office/drawing/2014/main" id="{E98E0609-6778-3D64-5AAD-E1ED139234FC}"/>
              </a:ext>
            </a:extLst>
          </p:cNvPr>
          <p:cNvSpPr txBox="1">
            <a:spLocks/>
          </p:cNvSpPr>
          <p:nvPr/>
        </p:nvSpPr>
        <p:spPr>
          <a:xfrm>
            <a:off x="591139" y="1737586"/>
            <a:ext cx="6508956"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stacked area chart titled "</a:t>
            </a:r>
            <a:r>
              <a:rPr lang="en-US" sz="1600" cap="none" dirty="0">
                <a:latin typeface="Times New Roman" panose="02020603050405020304" pitchFamily="18" charset="0"/>
                <a:cs typeface="Times New Roman" panose="02020603050405020304" pitchFamily="18" charset="0"/>
              </a:rPr>
              <a:t>Inspection Result By Defect Rates</a:t>
            </a:r>
            <a:r>
              <a:rPr lang="en-US" sz="1600" b="0" cap="none" dirty="0">
                <a:latin typeface="Times New Roman" panose="02020603050405020304" pitchFamily="18" charset="0"/>
                <a:cs typeface="Times New Roman" panose="02020603050405020304" pitchFamily="18" charset="0"/>
              </a:rPr>
              <a:t>" shows the relationship between inspection results and the sum of defect rates.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From this graph, we can observe that the sum of defect rates is highest for the </a:t>
            </a:r>
            <a:r>
              <a:rPr lang="en-US" sz="1600" cap="none" dirty="0">
                <a:latin typeface="Times New Roman" panose="02020603050405020304" pitchFamily="18" charset="0"/>
                <a:cs typeface="Times New Roman" panose="02020603050405020304" pitchFamily="18" charset="0"/>
              </a:rPr>
              <a:t>"Fail" category at </a:t>
            </a:r>
            <a:r>
              <a:rPr lang="en-US" sz="1600" cap="none" dirty="0">
                <a:solidFill>
                  <a:srgbClr val="FF0000"/>
                </a:solidFill>
                <a:latin typeface="Times New Roman" panose="02020603050405020304" pitchFamily="18" charset="0"/>
                <a:cs typeface="Times New Roman" panose="02020603050405020304" pitchFamily="18" charset="0"/>
              </a:rPr>
              <a:t>92</a:t>
            </a:r>
            <a:r>
              <a:rPr lang="en-US" sz="1600" b="0" cap="none" dirty="0">
                <a:solidFill>
                  <a:srgbClr val="FF0000"/>
                </a:solidFill>
                <a:latin typeface="Times New Roman" panose="02020603050405020304" pitchFamily="18" charset="0"/>
                <a:cs typeface="Times New Roman" panose="02020603050405020304" pitchFamily="18" charset="0"/>
              </a:rPr>
              <a:t>,</a:t>
            </a:r>
            <a:r>
              <a:rPr lang="en-US" sz="1600" b="0" cap="none" dirty="0">
                <a:latin typeface="Times New Roman" panose="02020603050405020304" pitchFamily="18" charset="0"/>
                <a:cs typeface="Times New Roman" panose="02020603050405020304" pitchFamily="18" charset="0"/>
              </a:rPr>
              <a:t> slightly lower for the </a:t>
            </a:r>
            <a:r>
              <a:rPr lang="en-US" sz="1600" cap="none" dirty="0">
                <a:latin typeface="Times New Roman" panose="02020603050405020304" pitchFamily="18" charset="0"/>
                <a:cs typeface="Times New Roman" panose="02020603050405020304" pitchFamily="18" charset="0"/>
              </a:rPr>
              <a:t>"Pending" category at </a:t>
            </a:r>
            <a:r>
              <a:rPr lang="en-US" sz="1600" cap="none" dirty="0">
                <a:solidFill>
                  <a:srgbClr val="FF0000"/>
                </a:solidFill>
                <a:latin typeface="Times New Roman" panose="02020603050405020304" pitchFamily="18" charset="0"/>
                <a:cs typeface="Times New Roman" panose="02020603050405020304" pitchFamily="18" charset="0"/>
              </a:rPr>
              <a:t>88</a:t>
            </a:r>
            <a:r>
              <a:rPr lang="en-US" sz="1600" cap="none" dirty="0">
                <a:latin typeface="Times New Roman" panose="02020603050405020304" pitchFamily="18" charset="0"/>
                <a:cs typeface="Times New Roman" panose="02020603050405020304" pitchFamily="18" charset="0"/>
              </a:rPr>
              <a:t>,</a:t>
            </a:r>
            <a:r>
              <a:rPr lang="en-US" sz="1600" b="0" cap="none" dirty="0">
                <a:latin typeface="Times New Roman" panose="02020603050405020304" pitchFamily="18" charset="0"/>
                <a:cs typeface="Times New Roman" panose="02020603050405020304" pitchFamily="18" charset="0"/>
              </a:rPr>
              <a:t> and significantly lower for </a:t>
            </a:r>
            <a:r>
              <a:rPr lang="en-US" sz="1600" cap="none" dirty="0">
                <a:latin typeface="Times New Roman" panose="02020603050405020304" pitchFamily="18" charset="0"/>
                <a:cs typeface="Times New Roman" panose="02020603050405020304" pitchFamily="18" charset="0"/>
              </a:rPr>
              <a:t>the "Pass" category at </a:t>
            </a:r>
            <a:r>
              <a:rPr lang="en-US" sz="1600" cap="none" dirty="0">
                <a:solidFill>
                  <a:srgbClr val="FF0000"/>
                </a:solidFill>
                <a:latin typeface="Times New Roman" panose="02020603050405020304" pitchFamily="18" charset="0"/>
                <a:cs typeface="Times New Roman" panose="02020603050405020304" pitchFamily="18" charset="0"/>
              </a:rPr>
              <a:t>47</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trend indicates that as inspection results </a:t>
            </a:r>
            <a:r>
              <a:rPr lang="en-US" sz="1600" cap="none" dirty="0">
                <a:latin typeface="Times New Roman" panose="02020603050405020304" pitchFamily="18" charset="0"/>
                <a:cs typeface="Times New Roman" panose="02020603050405020304" pitchFamily="18" charset="0"/>
              </a:rPr>
              <a:t>improve from </a:t>
            </a:r>
            <a:r>
              <a:rPr lang="en-US" sz="1600" cap="none" dirty="0">
                <a:solidFill>
                  <a:srgbClr val="FF0000"/>
                </a:solidFill>
                <a:latin typeface="Times New Roman" panose="02020603050405020304" pitchFamily="18" charset="0"/>
                <a:cs typeface="Times New Roman" panose="02020603050405020304" pitchFamily="18" charset="0"/>
              </a:rPr>
              <a:t>Fail to Pass</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the </a:t>
            </a:r>
            <a:r>
              <a:rPr lang="en-US" sz="1600" cap="none" dirty="0">
                <a:solidFill>
                  <a:srgbClr val="FF0000"/>
                </a:solidFill>
                <a:latin typeface="Times New Roman" panose="02020603050405020304" pitchFamily="18" charset="0"/>
                <a:cs typeface="Times New Roman" panose="02020603050405020304" pitchFamily="18" charset="0"/>
              </a:rPr>
              <a:t>sum of defect rates decreases</a:t>
            </a:r>
            <a:r>
              <a:rPr lang="en-US" sz="1600" b="0" cap="none" dirty="0">
                <a:latin typeface="Times New Roman" panose="02020603050405020304" pitchFamily="18" charset="0"/>
                <a:cs typeface="Times New Roman" panose="02020603050405020304" pitchFamily="18" charset="0"/>
              </a:rPr>
              <a:t>. This </a:t>
            </a:r>
            <a:r>
              <a:rPr lang="en-US" sz="1600" cap="none" dirty="0">
                <a:latin typeface="Times New Roman" panose="02020603050405020304" pitchFamily="18" charset="0"/>
                <a:cs typeface="Times New Roman" panose="02020603050405020304" pitchFamily="18" charset="0"/>
              </a:rPr>
              <a:t>suggests that there is a strong correlation between inspection outcomes and defect rates, with lower defect rates </a:t>
            </a:r>
            <a:r>
              <a:rPr lang="en-US" sz="1600" b="0" cap="none" dirty="0">
                <a:latin typeface="Times New Roman" panose="02020603050405020304" pitchFamily="18" charset="0"/>
                <a:cs typeface="Times New Roman" panose="02020603050405020304" pitchFamily="18" charset="0"/>
              </a:rPr>
              <a:t>being associated with passing inspections.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highlights the importance of addressing defects to improve inspection outcomes. By </a:t>
            </a:r>
            <a:r>
              <a:rPr lang="en-US" sz="1600" cap="none" dirty="0">
                <a:latin typeface="Times New Roman" panose="02020603050405020304" pitchFamily="18" charset="0"/>
                <a:cs typeface="Times New Roman" panose="02020603050405020304" pitchFamily="18" charset="0"/>
              </a:rPr>
              <a:t>focusing on reducing defect rates, the overall quality of products can be enhanced,</a:t>
            </a:r>
            <a:r>
              <a:rPr lang="en-US" sz="1600" b="0" cap="none" dirty="0">
                <a:latin typeface="Times New Roman" panose="02020603050405020304" pitchFamily="18" charset="0"/>
                <a:cs typeface="Times New Roman" panose="02020603050405020304" pitchFamily="18" charset="0"/>
              </a:rPr>
              <a:t> leading to more products passing inspection.</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D9565D1-AC06-EB80-570C-ADEA6C560F2E}"/>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D26F018D-C724-CB11-BCA0-72C27BCCF22A}"/>
              </a:ext>
            </a:extLst>
          </p:cNvPr>
          <p:cNvSpPr txBox="1">
            <a:spLocks/>
          </p:cNvSpPr>
          <p:nvPr/>
        </p:nvSpPr>
        <p:spPr>
          <a:xfrm>
            <a:off x="7593716" y="5274053"/>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18. Inspection Result By Defect Rates</a:t>
            </a:r>
          </a:p>
        </p:txBody>
      </p:sp>
      <p:pic>
        <p:nvPicPr>
          <p:cNvPr id="8" name="Picture 7">
            <a:extLst>
              <a:ext uri="{FF2B5EF4-FFF2-40B4-BE49-F238E27FC236}">
                <a16:creationId xmlns:a16="http://schemas.microsoft.com/office/drawing/2014/main" id="{E315F413-BEC0-21BB-48FB-969E1288B32F}"/>
              </a:ext>
            </a:extLst>
          </p:cNvPr>
          <p:cNvPicPr>
            <a:picLocks noChangeAspect="1"/>
          </p:cNvPicPr>
          <p:nvPr/>
        </p:nvPicPr>
        <p:blipFill>
          <a:blip r:embed="rId3"/>
          <a:stretch>
            <a:fillRect/>
          </a:stretch>
        </p:blipFill>
        <p:spPr>
          <a:xfrm>
            <a:off x="7420152" y="1625041"/>
            <a:ext cx="4190540" cy="3607915"/>
          </a:xfrm>
          <a:prstGeom prst="rect">
            <a:avLst/>
          </a:prstGeom>
        </p:spPr>
      </p:pic>
    </p:spTree>
    <p:extLst>
      <p:ext uri="{BB962C8B-B14F-4D97-AF65-F5344CB8AC3E}">
        <p14:creationId xmlns:p14="http://schemas.microsoft.com/office/powerpoint/2010/main" val="3329562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48702-4BDB-7F3A-51BB-4447ACE7D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705F6-F61E-1EA7-C917-0C3C188582C1}"/>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5789D11E-B49A-DC05-549B-BB47434491E5}"/>
              </a:ext>
            </a:extLst>
          </p:cNvPr>
          <p:cNvSpPr>
            <a:spLocks noGrp="1"/>
          </p:cNvSpPr>
          <p:nvPr>
            <p:ph sz="half" idx="2"/>
          </p:nvPr>
        </p:nvSpPr>
        <p:spPr>
          <a:xfrm>
            <a:off x="591139" y="1047396"/>
            <a:ext cx="6221411" cy="432620"/>
          </a:xfrm>
        </p:spPr>
        <p:txBody>
          <a:bodyPr/>
          <a:lstStyle/>
          <a:p>
            <a:r>
              <a:rPr lang="en-US" u="sng" dirty="0">
                <a:solidFill>
                  <a:srgbClr val="FF0000"/>
                </a:solidFill>
                <a:latin typeface="Aptos Display" panose="020B0004020202020204" pitchFamily="34" charset="0"/>
              </a:rPr>
              <a:t>9. Manufacturing lead time by production volume</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D561DB75-A6B1-DEC4-82FC-BDA573126FC6}"/>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28</a:t>
            </a:fld>
            <a:endParaRPr lang="en-US" dirty="0"/>
          </a:p>
        </p:txBody>
      </p:sp>
      <p:sp>
        <p:nvSpPr>
          <p:cNvPr id="4" name="Content Placeholder 2">
            <a:extLst>
              <a:ext uri="{FF2B5EF4-FFF2-40B4-BE49-F238E27FC236}">
                <a16:creationId xmlns:a16="http://schemas.microsoft.com/office/drawing/2014/main" id="{CB285443-2F82-F0C3-2F75-E9095990FBB7}"/>
              </a:ext>
            </a:extLst>
          </p:cNvPr>
          <p:cNvSpPr txBox="1">
            <a:spLocks/>
          </p:cNvSpPr>
          <p:nvPr/>
        </p:nvSpPr>
        <p:spPr>
          <a:xfrm>
            <a:off x="671002" y="1625041"/>
            <a:ext cx="10578305"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stacked are chart titled "</a:t>
            </a:r>
            <a:r>
              <a:rPr lang="en-US" sz="1600" cap="none" dirty="0">
                <a:latin typeface="Times New Roman" panose="02020603050405020304" pitchFamily="18" charset="0"/>
                <a:cs typeface="Times New Roman" panose="02020603050405020304" pitchFamily="18" charset="0"/>
              </a:rPr>
              <a:t>Manufacturing Lead Time By Production Volume</a:t>
            </a:r>
            <a:r>
              <a:rPr lang="en-US" sz="1600" b="0" cap="none" dirty="0">
                <a:latin typeface="Times New Roman" panose="02020603050405020304" pitchFamily="18" charset="0"/>
                <a:cs typeface="Times New Roman" panose="02020603050405020304" pitchFamily="18" charset="0"/>
              </a:rPr>
              <a:t>" visualizes the relationship between manufacturing lead time  and production volume.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It is evident that production volume fluctuates with changes in manufacturing lead time. For instance, at a </a:t>
            </a:r>
            <a:r>
              <a:rPr lang="en-US" sz="1600" cap="none" dirty="0">
                <a:latin typeface="Times New Roman" panose="02020603050405020304" pitchFamily="18" charset="0"/>
                <a:cs typeface="Times New Roman" panose="02020603050405020304" pitchFamily="18" charset="0"/>
              </a:rPr>
              <a:t>lead time of 1 days</a:t>
            </a:r>
            <a:r>
              <a:rPr lang="en-US" sz="1600" b="0" cap="none" dirty="0">
                <a:latin typeface="Times New Roman" panose="02020603050405020304" pitchFamily="18" charset="0"/>
                <a:cs typeface="Times New Roman" panose="02020603050405020304" pitchFamily="18" charset="0"/>
              </a:rPr>
              <a:t>, the </a:t>
            </a:r>
            <a:r>
              <a:rPr lang="en-US" sz="1600" cap="none" dirty="0">
                <a:solidFill>
                  <a:srgbClr val="FF0000"/>
                </a:solidFill>
                <a:latin typeface="Times New Roman" panose="02020603050405020304" pitchFamily="18" charset="0"/>
                <a:cs typeface="Times New Roman" panose="02020603050405020304" pitchFamily="18" charset="0"/>
              </a:rPr>
              <a:t>production volume is 2055 units</a:t>
            </a:r>
            <a:r>
              <a:rPr lang="en-US" sz="1600" b="0" cap="none" dirty="0">
                <a:latin typeface="Times New Roman" panose="02020603050405020304" pitchFamily="18" charset="0"/>
                <a:cs typeface="Times New Roman" panose="02020603050405020304" pitchFamily="18" charset="0"/>
              </a:rPr>
              <a:t>. The </a:t>
            </a:r>
            <a:r>
              <a:rPr lang="en-US" sz="1600" cap="none" dirty="0">
                <a:solidFill>
                  <a:srgbClr val="FF0000"/>
                </a:solidFill>
                <a:latin typeface="Times New Roman" panose="02020603050405020304" pitchFamily="18" charset="0"/>
                <a:cs typeface="Times New Roman" panose="02020603050405020304" pitchFamily="18" charset="0"/>
              </a:rPr>
              <a:t>volume peaks at 4146 units </a:t>
            </a:r>
            <a:r>
              <a:rPr lang="en-US" sz="1600" b="0" cap="none" dirty="0">
                <a:latin typeface="Times New Roman" panose="02020603050405020304" pitchFamily="18" charset="0"/>
                <a:cs typeface="Times New Roman" panose="02020603050405020304" pitchFamily="18" charset="0"/>
              </a:rPr>
              <a:t>with a </a:t>
            </a:r>
            <a:r>
              <a:rPr lang="en-US" sz="1600" cap="none" dirty="0">
                <a:latin typeface="Times New Roman" panose="02020603050405020304" pitchFamily="18" charset="0"/>
                <a:cs typeface="Times New Roman" panose="02020603050405020304" pitchFamily="18" charset="0"/>
              </a:rPr>
              <a:t>lead time of 7 days</a:t>
            </a:r>
            <a:r>
              <a:rPr lang="en-US" sz="1600" b="0" cap="none" dirty="0">
                <a:latin typeface="Times New Roman" panose="02020603050405020304" pitchFamily="18" charset="0"/>
                <a:cs typeface="Times New Roman" panose="02020603050405020304" pitchFamily="18" charset="0"/>
              </a:rPr>
              <a:t>, suggesting that shorter lead times can result in </a:t>
            </a:r>
            <a:r>
              <a:rPr lang="en-US" sz="1600" cap="none" dirty="0">
                <a:latin typeface="Times New Roman" panose="02020603050405020304" pitchFamily="18" charset="0"/>
                <a:cs typeface="Times New Roman" panose="02020603050405020304" pitchFamily="18" charset="0"/>
              </a:rPr>
              <a:t>higher production volumes</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However, as </a:t>
            </a:r>
            <a:r>
              <a:rPr lang="en-US" sz="1600" cap="none" dirty="0">
                <a:latin typeface="Times New Roman" panose="02020603050405020304" pitchFamily="18" charset="0"/>
                <a:cs typeface="Times New Roman" panose="02020603050405020304" pitchFamily="18" charset="0"/>
              </a:rPr>
              <a:t>lead time increases to 13 and 19 days</a:t>
            </a:r>
            <a:r>
              <a:rPr lang="en-US" sz="1600" b="0" cap="none" dirty="0">
                <a:latin typeface="Times New Roman" panose="02020603050405020304" pitchFamily="18" charset="0"/>
                <a:cs typeface="Times New Roman" panose="02020603050405020304" pitchFamily="18" charset="0"/>
              </a:rPr>
              <a:t>, the </a:t>
            </a:r>
            <a:r>
              <a:rPr lang="en-US" sz="1600" cap="none" dirty="0">
                <a:solidFill>
                  <a:srgbClr val="FF0000"/>
                </a:solidFill>
                <a:latin typeface="Times New Roman" panose="02020603050405020304" pitchFamily="18" charset="0"/>
                <a:cs typeface="Times New Roman" panose="02020603050405020304" pitchFamily="18" charset="0"/>
              </a:rPr>
              <a:t>production volume </a:t>
            </a:r>
            <a:r>
              <a:rPr lang="en-US" sz="1600" b="0" cap="none" dirty="0">
                <a:latin typeface="Times New Roman" panose="02020603050405020304" pitchFamily="18" charset="0"/>
                <a:cs typeface="Times New Roman" panose="02020603050405020304" pitchFamily="18" charset="0"/>
              </a:rPr>
              <a:t>drops significantly </a:t>
            </a:r>
            <a:r>
              <a:rPr lang="en-US" sz="1600" cap="none" dirty="0">
                <a:solidFill>
                  <a:srgbClr val="FF0000"/>
                </a:solidFill>
                <a:latin typeface="Times New Roman" panose="02020603050405020304" pitchFamily="18" charset="0"/>
                <a:cs typeface="Times New Roman" panose="02020603050405020304" pitchFamily="18" charset="0"/>
              </a:rPr>
              <a:t>to 535 and 671 units</a:t>
            </a:r>
            <a:r>
              <a:rPr lang="en-US" sz="1600" b="0" cap="none" dirty="0">
                <a:latin typeface="Times New Roman" panose="02020603050405020304" pitchFamily="18" charset="0"/>
                <a:cs typeface="Times New Roman" panose="02020603050405020304" pitchFamily="18" charset="0"/>
              </a:rPr>
              <a:t>, respectively. there is another peak in </a:t>
            </a:r>
            <a:r>
              <a:rPr lang="en-US" sz="1600" cap="none" dirty="0">
                <a:solidFill>
                  <a:srgbClr val="FF0000"/>
                </a:solidFill>
                <a:latin typeface="Times New Roman" panose="02020603050405020304" pitchFamily="18" charset="0"/>
                <a:cs typeface="Times New Roman" panose="02020603050405020304" pitchFamily="18" charset="0"/>
              </a:rPr>
              <a:t>production volume at 4178 units </a:t>
            </a:r>
            <a:r>
              <a:rPr lang="en-US" sz="1600" b="0" cap="none" dirty="0">
                <a:latin typeface="Times New Roman" panose="02020603050405020304" pitchFamily="18" charset="0"/>
                <a:cs typeface="Times New Roman" panose="02020603050405020304" pitchFamily="18" charset="0"/>
              </a:rPr>
              <a:t>with a </a:t>
            </a:r>
            <a:r>
              <a:rPr lang="en-US" sz="1600" cap="none" dirty="0">
                <a:latin typeface="Times New Roman" panose="02020603050405020304" pitchFamily="18" charset="0"/>
                <a:cs typeface="Times New Roman" panose="02020603050405020304" pitchFamily="18" charset="0"/>
              </a:rPr>
              <a:t>lead time of 28 days</a:t>
            </a:r>
            <a:r>
              <a:rPr lang="en-US" sz="1600" b="0" cap="none" dirty="0">
                <a:latin typeface="Times New Roman" panose="02020603050405020304" pitchFamily="18" charset="0"/>
                <a:cs typeface="Times New Roman" panose="02020603050405020304" pitchFamily="18" charset="0"/>
              </a:rPr>
              <a:t>, which could indicate efficient manufacturing processes at this specific lead time. Conversely, other intervals, such as </a:t>
            </a:r>
            <a:r>
              <a:rPr lang="en-US" sz="1600" cap="none" dirty="0">
                <a:latin typeface="Times New Roman" panose="02020603050405020304" pitchFamily="18" charset="0"/>
                <a:cs typeface="Times New Roman" panose="02020603050405020304" pitchFamily="18" charset="0"/>
              </a:rPr>
              <a:t>9 and 25 days</a:t>
            </a:r>
            <a:r>
              <a:rPr lang="en-US" sz="1600" b="0" cap="none" dirty="0">
                <a:latin typeface="Times New Roman" panose="02020603050405020304" pitchFamily="18" charset="0"/>
                <a:cs typeface="Times New Roman" panose="02020603050405020304" pitchFamily="18" charset="0"/>
              </a:rPr>
              <a:t>, show moderate </a:t>
            </a:r>
            <a:r>
              <a:rPr lang="en-US" sz="1600" cap="none" dirty="0">
                <a:solidFill>
                  <a:srgbClr val="FF0000"/>
                </a:solidFill>
                <a:latin typeface="Times New Roman" panose="02020603050405020304" pitchFamily="18" charset="0"/>
                <a:cs typeface="Times New Roman" panose="02020603050405020304" pitchFamily="18" charset="0"/>
              </a:rPr>
              <a:t>production volumes of 1500 and 1382 units</a:t>
            </a:r>
            <a:r>
              <a:rPr lang="en-US" sz="1600" b="0" cap="none" dirty="0">
                <a:latin typeface="Times New Roman" panose="02020603050405020304" pitchFamily="18" charset="0"/>
                <a:cs typeface="Times New Roman" panose="02020603050405020304" pitchFamily="18" charset="0"/>
              </a:rPr>
              <a:t>, respectively.</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suggests that there are certain optimal lead times that result in higher production volumes. Understanding these optimal points can help improve overall manufacturing efficiency. Conversely, identifying intervals with lower production volumes can highlight areas for process improvement. This information is valuable for optimizing production schedules and enhancing manufacturing processes to achieve better efficiency and output.</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5711D640-E5D7-3BDA-F279-F9F5E753295D}"/>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1722761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76FF7-6B2A-D4E0-C860-6B24BD278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D9149-ED66-E4D1-E1F4-A9CC5F051C51}"/>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Manufacturing phase </a:t>
            </a:r>
            <a:r>
              <a:rPr lang="en-US" dirty="0">
                <a:solidFill>
                  <a:srgbClr val="FF0000"/>
                </a:solidFill>
                <a:latin typeface="Berlin Sans FB Demi" panose="020E0802020502020306" pitchFamily="34" charset="0"/>
              </a:rPr>
              <a:t>analysis</a:t>
            </a:r>
          </a:p>
        </p:txBody>
      </p:sp>
      <p:sp>
        <p:nvSpPr>
          <p:cNvPr id="5" name="Slide Number Placeholder 4">
            <a:extLst>
              <a:ext uri="{FF2B5EF4-FFF2-40B4-BE49-F238E27FC236}">
                <a16:creationId xmlns:a16="http://schemas.microsoft.com/office/drawing/2014/main" id="{D85FCDA9-5678-A7BC-B527-EADC1384CC7A}"/>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29</a:t>
            </a:fld>
            <a:endParaRPr lang="en-US" dirty="0"/>
          </a:p>
        </p:txBody>
      </p:sp>
      <p:sp>
        <p:nvSpPr>
          <p:cNvPr id="6" name="Rectangle 5">
            <a:extLst>
              <a:ext uri="{FF2B5EF4-FFF2-40B4-BE49-F238E27FC236}">
                <a16:creationId xmlns:a16="http://schemas.microsoft.com/office/drawing/2014/main" id="{4689618B-C7A1-C858-33B2-5C201979D1A5}"/>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10" name="Picture 9">
            <a:extLst>
              <a:ext uri="{FF2B5EF4-FFF2-40B4-BE49-F238E27FC236}">
                <a16:creationId xmlns:a16="http://schemas.microsoft.com/office/drawing/2014/main" id="{B67405D8-28F6-6ED7-C01C-EA716F64AA4C}"/>
              </a:ext>
            </a:extLst>
          </p:cNvPr>
          <p:cNvPicPr>
            <a:picLocks noChangeAspect="1"/>
          </p:cNvPicPr>
          <p:nvPr/>
        </p:nvPicPr>
        <p:blipFill>
          <a:blip r:embed="rId3"/>
          <a:stretch>
            <a:fillRect/>
          </a:stretch>
        </p:blipFill>
        <p:spPr>
          <a:xfrm>
            <a:off x="1290888" y="1371165"/>
            <a:ext cx="9347615" cy="4115668"/>
          </a:xfrm>
          <a:prstGeom prst="rect">
            <a:avLst/>
          </a:prstGeom>
        </p:spPr>
      </p:pic>
      <p:sp>
        <p:nvSpPr>
          <p:cNvPr id="11" name="Content Placeholder 2">
            <a:extLst>
              <a:ext uri="{FF2B5EF4-FFF2-40B4-BE49-F238E27FC236}">
                <a16:creationId xmlns:a16="http://schemas.microsoft.com/office/drawing/2014/main" id="{BD09BD37-7566-F461-DDFB-CCEBA389A76C}"/>
              </a:ext>
            </a:extLst>
          </p:cNvPr>
          <p:cNvSpPr txBox="1">
            <a:spLocks/>
          </p:cNvSpPr>
          <p:nvPr/>
        </p:nvSpPr>
        <p:spPr>
          <a:xfrm>
            <a:off x="3682083" y="5486833"/>
            <a:ext cx="4991575"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19. Manufacturing Lead time By Production Volume</a:t>
            </a:r>
          </a:p>
        </p:txBody>
      </p:sp>
    </p:spTree>
    <p:extLst>
      <p:ext uri="{BB962C8B-B14F-4D97-AF65-F5344CB8AC3E}">
        <p14:creationId xmlns:p14="http://schemas.microsoft.com/office/powerpoint/2010/main" val="354190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097A-775B-08E5-6C81-5BA1BCE9ACD7}"/>
              </a:ext>
            </a:extLst>
          </p:cNvPr>
          <p:cNvSpPr>
            <a:spLocks noGrp="1"/>
          </p:cNvSpPr>
          <p:nvPr>
            <p:ph type="title"/>
          </p:nvPr>
        </p:nvSpPr>
        <p:spPr>
          <a:xfrm>
            <a:off x="850392" y="0"/>
            <a:ext cx="10122632" cy="1307592"/>
          </a:xfrm>
        </p:spPr>
        <p:txBody>
          <a:bodyPr/>
          <a:lstStyle/>
          <a:p>
            <a:r>
              <a:rPr lang="en-US" dirty="0">
                <a:solidFill>
                  <a:srgbClr val="FF0000"/>
                </a:solidFill>
              </a:rPr>
              <a:t>Flow chart of supply chain </a:t>
            </a:r>
          </a:p>
        </p:txBody>
      </p:sp>
      <p:sp>
        <p:nvSpPr>
          <p:cNvPr id="3" name="Content Placeholder 2">
            <a:extLst>
              <a:ext uri="{FF2B5EF4-FFF2-40B4-BE49-F238E27FC236}">
                <a16:creationId xmlns:a16="http://schemas.microsoft.com/office/drawing/2014/main" id="{58037C43-2A58-4D8F-4B88-9D5CBE782944}"/>
              </a:ext>
            </a:extLst>
          </p:cNvPr>
          <p:cNvSpPr>
            <a:spLocks noGrp="1"/>
          </p:cNvSpPr>
          <p:nvPr>
            <p:ph sz="half" idx="2"/>
          </p:nvPr>
        </p:nvSpPr>
        <p:spPr>
          <a:xfrm>
            <a:off x="813148" y="1434822"/>
            <a:ext cx="10122632" cy="590624"/>
          </a:xfrm>
        </p:spPr>
        <p:txBody>
          <a:bodyPr/>
          <a:lstStyle/>
          <a:p>
            <a:pPr lvl="0"/>
            <a:r>
              <a:rPr lang="en-US" b="0" i="0" dirty="0">
                <a:solidFill>
                  <a:srgbClr val="404040"/>
                </a:solidFill>
                <a:effectLst/>
                <a:latin typeface="Times New Roman" panose="02020603050405020304" pitchFamily="18" charset="0"/>
                <a:cs typeface="Times New Roman" panose="02020603050405020304" pitchFamily="18" charset="0"/>
              </a:rPr>
              <a:t>&gt; The process flows from suppliers to manufacturing, inventory management, sales, shipping . </a:t>
            </a: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4" descr="Basic chevron process SmartArt graphic">
            <a:extLst>
              <a:ext uri="{FF2B5EF4-FFF2-40B4-BE49-F238E27FC236}">
                <a16:creationId xmlns:a16="http://schemas.microsoft.com/office/drawing/2014/main" id="{25034E95-5946-A554-4D38-9515B8B69D7E}"/>
              </a:ext>
            </a:extLst>
          </p:cNvPr>
          <p:cNvGraphicFramePr>
            <a:graphicFrameLocks noGrp="1"/>
          </p:cNvGraphicFramePr>
          <p:nvPr>
            <p:ph sz="half" idx="12"/>
            <p:extLst>
              <p:ext uri="{D42A27DB-BD31-4B8C-83A1-F6EECF244321}">
                <p14:modId xmlns:p14="http://schemas.microsoft.com/office/powerpoint/2010/main" val="874616275"/>
              </p:ext>
            </p:extLst>
          </p:nvPr>
        </p:nvGraphicFramePr>
        <p:xfrm>
          <a:off x="1141188" y="2277935"/>
          <a:ext cx="10805005" cy="404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9CE23B6C-8A52-6407-0C43-F01FB97CFD9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3</a:t>
            </a:fld>
            <a:endParaRPr lang="en-US" dirty="0"/>
          </a:p>
        </p:txBody>
      </p:sp>
      <p:sp>
        <p:nvSpPr>
          <p:cNvPr id="4" name="Content Placeholder 2">
            <a:extLst>
              <a:ext uri="{FF2B5EF4-FFF2-40B4-BE49-F238E27FC236}">
                <a16:creationId xmlns:a16="http://schemas.microsoft.com/office/drawing/2014/main" id="{EE99D686-07B2-0DAA-5FF7-761028F49DCA}"/>
              </a:ext>
            </a:extLst>
          </p:cNvPr>
          <p:cNvSpPr txBox="1">
            <a:spLocks/>
          </p:cNvSpPr>
          <p:nvPr/>
        </p:nvSpPr>
        <p:spPr>
          <a:xfrm>
            <a:off x="850392" y="1933120"/>
            <a:ext cx="10122632" cy="590624"/>
          </a:xfrm>
          <a:prstGeom prst="rect">
            <a:avLst/>
          </a:prstGeom>
        </p:spPr>
        <p:txBody>
          <a:bodyPr vert="horz" lIns="0" tIns="45720" rIns="91440" bIns="45720" rtlCol="0">
            <a:noAutofit/>
          </a:bodyPr>
          <a:lstStyle>
            <a:lvl1pPr marL="0" indent="0" algn="l" defTabSz="914400" rtl="0" eaLnBrk="1" latinLnBrk="0" hangingPunct="1">
              <a:lnSpc>
                <a:spcPct val="120000"/>
              </a:lnSpc>
              <a:spcBef>
                <a:spcPts val="0"/>
              </a:spcBef>
              <a:spcAft>
                <a:spcPts val="1200"/>
              </a:spcAft>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solidFill>
                  <a:srgbClr val="FF0000"/>
                </a:solidFill>
                <a:latin typeface="Bahnschrift SemiBold" panose="020B0502040204020203" pitchFamily="34" charset="0"/>
              </a:rPr>
              <a:t>1. Supplier &amp; Procurement Phase</a:t>
            </a:r>
          </a:p>
        </p:txBody>
      </p:sp>
      <p:sp>
        <p:nvSpPr>
          <p:cNvPr id="6" name="Rectangle 5">
            <a:extLst>
              <a:ext uri="{FF2B5EF4-FFF2-40B4-BE49-F238E27FC236}">
                <a16:creationId xmlns:a16="http://schemas.microsoft.com/office/drawing/2014/main" id="{30466590-7775-1233-FD6F-2D1A4D02E71F}"/>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8" name="TextBox 7">
            <a:extLst>
              <a:ext uri="{FF2B5EF4-FFF2-40B4-BE49-F238E27FC236}">
                <a16:creationId xmlns:a16="http://schemas.microsoft.com/office/drawing/2014/main" id="{AD50F4BF-AAB6-3BB3-67CD-074E43F7A626}"/>
              </a:ext>
            </a:extLst>
          </p:cNvPr>
          <p:cNvSpPr txBox="1"/>
          <p:nvPr/>
        </p:nvSpPr>
        <p:spPr>
          <a:xfrm>
            <a:off x="4802234" y="3997961"/>
            <a:ext cx="6052580" cy="1023357"/>
          </a:xfrm>
          <a:prstGeom prst="rect">
            <a:avLst/>
          </a:prstGeom>
          <a:noFill/>
        </p:spPr>
        <p:txBody>
          <a:bodyPr wrap="square" rtlCol="0">
            <a:spAutoFit/>
          </a:bodyPr>
          <a:lstStyle/>
          <a:p>
            <a:pPr algn="just">
              <a:spcBef>
                <a:spcPts val="300"/>
              </a:spcBef>
              <a:buFont typeface="Arial" panose="020B0604020202020204" pitchFamily="34" charset="0"/>
              <a:buChar char="•"/>
            </a:pPr>
            <a:r>
              <a:rPr lang="en-US" sz="1400" b="1" i="0" dirty="0">
                <a:solidFill>
                  <a:srgbClr val="404040"/>
                </a:solidFill>
                <a:effectLst/>
              </a:rPr>
              <a:t> Determine </a:t>
            </a:r>
            <a:r>
              <a:rPr lang="en-US" sz="1400" b="1" i="0" dirty="0">
                <a:solidFill>
                  <a:schemeClr val="accent4"/>
                </a:solidFill>
                <a:effectLst/>
              </a:rPr>
              <a:t>Production Volumes </a:t>
            </a:r>
            <a:r>
              <a:rPr lang="en-US" sz="1400" b="1" i="0" dirty="0">
                <a:solidFill>
                  <a:srgbClr val="404040"/>
                </a:solidFill>
                <a:effectLst/>
              </a:rPr>
              <a:t>based on demand forecasts.</a:t>
            </a:r>
          </a:p>
          <a:p>
            <a:pPr algn="just">
              <a:spcBef>
                <a:spcPts val="300"/>
              </a:spcBef>
              <a:buFont typeface="Arial" panose="020B0604020202020204" pitchFamily="34" charset="0"/>
              <a:buChar char="•"/>
            </a:pPr>
            <a:r>
              <a:rPr lang="en-US" sz="1400" b="1" i="0" dirty="0">
                <a:solidFill>
                  <a:srgbClr val="404040"/>
                </a:solidFill>
                <a:effectLst/>
              </a:rPr>
              <a:t>  Calculate </a:t>
            </a:r>
            <a:r>
              <a:rPr lang="en-US" sz="1400" b="1" i="0" dirty="0">
                <a:solidFill>
                  <a:schemeClr val="accent4"/>
                </a:solidFill>
                <a:effectLst/>
              </a:rPr>
              <a:t>Manufacturing Lead Time </a:t>
            </a:r>
            <a:r>
              <a:rPr lang="en-US" sz="1400" b="1" i="0" dirty="0">
                <a:solidFill>
                  <a:srgbClr val="404040"/>
                </a:solidFill>
                <a:effectLst/>
              </a:rPr>
              <a:t>(time to produce goods) and </a:t>
            </a:r>
            <a:r>
              <a:rPr lang="en-US" sz="1400" b="1" i="0" dirty="0">
                <a:solidFill>
                  <a:schemeClr val="accent4"/>
                </a:solidFill>
                <a:effectLst/>
              </a:rPr>
              <a:t>Manufacturing Costs</a:t>
            </a:r>
            <a:r>
              <a:rPr lang="en-US" sz="1400" b="1" i="0" dirty="0">
                <a:solidFill>
                  <a:srgbClr val="404040"/>
                </a:solidFill>
                <a:effectLst/>
              </a:rPr>
              <a:t>.</a:t>
            </a:r>
          </a:p>
          <a:p>
            <a:pPr algn="just"/>
            <a:endParaRPr lang="en-IN" sz="1600" dirty="0"/>
          </a:p>
        </p:txBody>
      </p:sp>
      <p:sp>
        <p:nvSpPr>
          <p:cNvPr id="10" name="TextBox 9">
            <a:extLst>
              <a:ext uri="{FF2B5EF4-FFF2-40B4-BE49-F238E27FC236}">
                <a16:creationId xmlns:a16="http://schemas.microsoft.com/office/drawing/2014/main" id="{738CED21-7A92-6926-7101-F189306407DD}"/>
              </a:ext>
            </a:extLst>
          </p:cNvPr>
          <p:cNvSpPr txBox="1"/>
          <p:nvPr/>
        </p:nvSpPr>
        <p:spPr>
          <a:xfrm>
            <a:off x="4373865" y="2650974"/>
            <a:ext cx="7089617" cy="1069524"/>
          </a:xfrm>
          <a:prstGeom prst="rect">
            <a:avLst/>
          </a:prstGeom>
          <a:noFill/>
        </p:spPr>
        <p:txBody>
          <a:bodyPr wrap="square" rtlCol="0">
            <a:spAutoFit/>
          </a:bodyPr>
          <a:lstStyle/>
          <a:p>
            <a:pPr algn="just">
              <a:spcBef>
                <a:spcPts val="300"/>
              </a:spcBef>
              <a:buFont typeface="Arial" panose="020B0604020202020204" pitchFamily="34" charset="0"/>
              <a:buChar char="•"/>
            </a:pPr>
            <a:r>
              <a:rPr lang="en-US" sz="1400" b="0" i="0" dirty="0">
                <a:solidFill>
                  <a:srgbClr val="404040"/>
                </a:solidFill>
                <a:effectLst/>
              </a:rPr>
              <a:t> </a:t>
            </a:r>
            <a:r>
              <a:rPr lang="en-US" sz="1400" b="1" i="0" dirty="0">
                <a:solidFill>
                  <a:srgbClr val="404040"/>
                </a:solidFill>
                <a:effectLst/>
              </a:rPr>
              <a:t>Choose a supplier </a:t>
            </a:r>
            <a:r>
              <a:rPr lang="en-US" sz="1400" b="1" i="0" dirty="0">
                <a:solidFill>
                  <a:schemeClr val="accent4"/>
                </a:solidFill>
                <a:effectLst/>
              </a:rPr>
              <a:t>(Supplier Name) </a:t>
            </a:r>
            <a:r>
              <a:rPr lang="en-US" sz="1400" b="1" i="0" dirty="0">
                <a:solidFill>
                  <a:srgbClr val="404040"/>
                </a:solidFill>
                <a:effectLst/>
              </a:rPr>
              <a:t>based on </a:t>
            </a:r>
            <a:r>
              <a:rPr lang="en-US" sz="1400" b="1" i="0" dirty="0">
                <a:solidFill>
                  <a:schemeClr val="accent4"/>
                </a:solidFill>
                <a:effectLst/>
              </a:rPr>
              <a:t>Location</a:t>
            </a:r>
            <a:r>
              <a:rPr lang="en-US" sz="1400" b="1" i="0" dirty="0">
                <a:solidFill>
                  <a:srgbClr val="404040"/>
                </a:solidFill>
                <a:effectLst/>
              </a:rPr>
              <a:t> and </a:t>
            </a:r>
            <a:r>
              <a:rPr lang="en-US" sz="1400" b="1" i="0" dirty="0">
                <a:solidFill>
                  <a:schemeClr val="accent4"/>
                </a:solidFill>
                <a:effectLst/>
              </a:rPr>
              <a:t>Lead Time </a:t>
            </a:r>
            <a:r>
              <a:rPr lang="en-US" sz="1400" b="1" i="0" dirty="0">
                <a:solidFill>
                  <a:srgbClr val="404040"/>
                </a:solidFill>
                <a:effectLst/>
              </a:rPr>
              <a:t>(time to  deliver raw materials).</a:t>
            </a:r>
          </a:p>
          <a:p>
            <a:pPr algn="just">
              <a:spcBef>
                <a:spcPts val="300"/>
              </a:spcBef>
              <a:buFont typeface="Arial" panose="020B0604020202020204" pitchFamily="34" charset="0"/>
              <a:buChar char="•"/>
            </a:pPr>
            <a:r>
              <a:rPr lang="en-US" sz="1400" b="1" i="0" dirty="0">
                <a:solidFill>
                  <a:srgbClr val="404040"/>
                </a:solidFill>
                <a:effectLst/>
              </a:rPr>
              <a:t>  Place an </a:t>
            </a:r>
            <a:r>
              <a:rPr lang="en-US" sz="1400" b="1" i="0" dirty="0">
                <a:solidFill>
                  <a:schemeClr val="accent4"/>
                </a:solidFill>
                <a:effectLst/>
              </a:rPr>
              <a:t>Order Quantity</a:t>
            </a:r>
            <a:r>
              <a:rPr lang="en-US" sz="1400" b="1" dirty="0">
                <a:solidFill>
                  <a:schemeClr val="accent4"/>
                </a:solidFill>
              </a:rPr>
              <a:t> </a:t>
            </a:r>
            <a:r>
              <a:rPr lang="en-US" sz="1400" b="1" i="0" dirty="0">
                <a:solidFill>
                  <a:srgbClr val="404040"/>
                </a:solidFill>
                <a:effectLst/>
              </a:rPr>
              <a:t>for raw materials.</a:t>
            </a:r>
          </a:p>
          <a:p>
            <a:pPr algn="just">
              <a:spcBef>
                <a:spcPts val="300"/>
              </a:spcBef>
              <a:buFont typeface="Arial" panose="020B0604020202020204" pitchFamily="34" charset="0"/>
              <a:buChar char="•"/>
            </a:pPr>
            <a:endParaRPr lang="en-IN" sz="1400" dirty="0"/>
          </a:p>
        </p:txBody>
      </p:sp>
    </p:spTree>
    <p:extLst>
      <p:ext uri="{BB962C8B-B14F-4D97-AF65-F5344CB8AC3E}">
        <p14:creationId xmlns:p14="http://schemas.microsoft.com/office/powerpoint/2010/main" val="6429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0E5E9-DE35-D004-346A-4CC3771043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5548D-3751-1004-0050-8F4C9E6BAF82}"/>
              </a:ext>
            </a:extLst>
          </p:cNvPr>
          <p:cNvSpPr>
            <a:spLocks noGrp="1"/>
          </p:cNvSpPr>
          <p:nvPr>
            <p:ph type="title"/>
          </p:nvPr>
        </p:nvSpPr>
        <p:spPr>
          <a:xfrm>
            <a:off x="2648932" y="0"/>
            <a:ext cx="6894136" cy="6894136"/>
          </a:xfrm>
          <a:solidFill>
            <a:schemeClr val="tx1">
              <a:lumMod val="75000"/>
            </a:schemeClr>
          </a:solidFill>
        </p:spPr>
        <p:txBody>
          <a:bodyPr/>
          <a:lstStyle/>
          <a:p>
            <a:r>
              <a:rPr lang="en-US" dirty="0">
                <a:solidFill>
                  <a:srgbClr val="FF0000"/>
                </a:solidFill>
              </a:rPr>
              <a:t>Inventory management</a:t>
            </a:r>
            <a:br>
              <a:rPr lang="en-US" dirty="0">
                <a:solidFill>
                  <a:srgbClr val="FF0000"/>
                </a:solidFill>
              </a:rPr>
            </a:br>
            <a:r>
              <a:rPr lang="en-US" dirty="0">
                <a:solidFill>
                  <a:srgbClr val="FF0000"/>
                </a:solidFill>
              </a:rPr>
              <a:t>PHASE </a:t>
            </a:r>
            <a:br>
              <a:rPr lang="en-US" dirty="0">
                <a:solidFill>
                  <a:srgbClr val="FF0000"/>
                </a:solidFill>
              </a:rPr>
            </a:br>
            <a:r>
              <a:rPr lang="en-US" dirty="0">
                <a:solidFill>
                  <a:srgbClr val="FF0000"/>
                </a:solidFill>
              </a:rPr>
              <a:t>ANALYSIS </a:t>
            </a:r>
          </a:p>
        </p:txBody>
      </p:sp>
    </p:spTree>
    <p:extLst>
      <p:ext uri="{BB962C8B-B14F-4D97-AF65-F5344CB8AC3E}">
        <p14:creationId xmlns:p14="http://schemas.microsoft.com/office/powerpoint/2010/main" val="3971026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44F2-BC47-5E80-DCF3-B660CDA44D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63147D-F93D-6CE8-DA4D-FDF43AC96EF7}"/>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INVENTORY MANGEMENT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63535FF0-EA6E-4A98-1F7A-D1653F3CB6E5}"/>
              </a:ext>
            </a:extLst>
          </p:cNvPr>
          <p:cNvSpPr>
            <a:spLocks noGrp="1"/>
          </p:cNvSpPr>
          <p:nvPr>
            <p:ph sz="half" idx="2"/>
          </p:nvPr>
        </p:nvSpPr>
        <p:spPr>
          <a:xfrm>
            <a:off x="671002" y="1103668"/>
            <a:ext cx="5668395" cy="432620"/>
          </a:xfrm>
        </p:spPr>
        <p:txBody>
          <a:bodyPr/>
          <a:lstStyle/>
          <a:p>
            <a:r>
              <a:rPr lang="en-US" u="sng" dirty="0">
                <a:solidFill>
                  <a:srgbClr val="FF0000"/>
                </a:solidFill>
                <a:latin typeface="Aptos Display" panose="020B0004020202020204" pitchFamily="34" charset="0"/>
              </a:rPr>
              <a:t>1. Stock level By location</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8E9E742A-FF41-E431-B785-3EA216EC586E}"/>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31</a:t>
            </a:fld>
            <a:endParaRPr lang="en-US" dirty="0"/>
          </a:p>
        </p:txBody>
      </p:sp>
      <p:sp>
        <p:nvSpPr>
          <p:cNvPr id="4" name="Content Placeholder 2">
            <a:extLst>
              <a:ext uri="{FF2B5EF4-FFF2-40B4-BE49-F238E27FC236}">
                <a16:creationId xmlns:a16="http://schemas.microsoft.com/office/drawing/2014/main" id="{BCC32D0C-0171-39FD-3832-14EBC1003331}"/>
              </a:ext>
            </a:extLst>
          </p:cNvPr>
          <p:cNvSpPr txBox="1">
            <a:spLocks/>
          </p:cNvSpPr>
          <p:nvPr/>
        </p:nvSpPr>
        <p:spPr>
          <a:xfrm>
            <a:off x="497130" y="1536288"/>
            <a:ext cx="6985219"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map titled "</a:t>
            </a:r>
            <a:r>
              <a:rPr lang="en-US" sz="1600" cap="none" dirty="0">
                <a:latin typeface="Times New Roman" panose="02020603050405020304" pitchFamily="18" charset="0"/>
                <a:cs typeface="Times New Roman" panose="02020603050405020304" pitchFamily="18" charset="0"/>
              </a:rPr>
              <a:t>Stock Level By Location</a:t>
            </a:r>
            <a:r>
              <a:rPr lang="en-US" sz="1600" b="0" cap="none" dirty="0">
                <a:latin typeface="Times New Roman" panose="02020603050405020304" pitchFamily="18" charset="0"/>
                <a:cs typeface="Times New Roman" panose="02020603050405020304" pitchFamily="18" charset="0"/>
              </a:rPr>
              <a:t>" shows the distribution of stock levels across various cities in India. From the data, we can observe that </a:t>
            </a:r>
            <a:r>
              <a:rPr lang="en-US" sz="1600" cap="none" dirty="0">
                <a:latin typeface="Times New Roman" panose="02020603050405020304" pitchFamily="18" charset="0"/>
                <a:cs typeface="Times New Roman" panose="02020603050405020304" pitchFamily="18" charset="0"/>
              </a:rPr>
              <a:t>Kolkata has the highest stock level at </a:t>
            </a:r>
            <a:r>
              <a:rPr lang="en-US" sz="1600" cap="none" dirty="0">
                <a:solidFill>
                  <a:srgbClr val="FF0000"/>
                </a:solidFill>
                <a:latin typeface="Times New Roman" panose="02020603050405020304" pitchFamily="18" charset="0"/>
                <a:cs typeface="Times New Roman" panose="02020603050405020304" pitchFamily="18" charset="0"/>
              </a:rPr>
              <a:t>1,439 units</a:t>
            </a:r>
            <a:r>
              <a:rPr lang="en-US" sz="1600" b="0" cap="none" dirty="0">
                <a:latin typeface="Times New Roman" panose="02020603050405020304" pitchFamily="18" charset="0"/>
                <a:cs typeface="Times New Roman" panose="02020603050405020304" pitchFamily="18" charset="0"/>
              </a:rPr>
              <a:t>, indicating a significant concentration of stock in this city. </a:t>
            </a:r>
            <a:r>
              <a:rPr lang="en-US" sz="1600" cap="none" dirty="0">
                <a:latin typeface="Times New Roman" panose="02020603050405020304" pitchFamily="18" charset="0"/>
                <a:cs typeface="Times New Roman" panose="02020603050405020304" pitchFamily="18" charset="0"/>
              </a:rPr>
              <a:t>Mumbai follows with</a:t>
            </a:r>
            <a:r>
              <a:rPr lang="en-US" sz="1600" b="0" cap="none" dirty="0">
                <a:latin typeface="Times New Roman" panose="02020603050405020304" pitchFamily="18" charset="0"/>
                <a:cs typeface="Times New Roman" panose="02020603050405020304" pitchFamily="18" charset="0"/>
              </a:rPr>
              <a:t> </a:t>
            </a:r>
            <a:r>
              <a:rPr lang="en-US" sz="1600" cap="none" dirty="0">
                <a:solidFill>
                  <a:srgbClr val="FF0000"/>
                </a:solidFill>
                <a:latin typeface="Times New Roman" panose="02020603050405020304" pitchFamily="18" charset="0"/>
                <a:cs typeface="Times New Roman" panose="02020603050405020304" pitchFamily="18" charset="0"/>
              </a:rPr>
              <a:t>932 units</a:t>
            </a:r>
            <a:r>
              <a:rPr lang="en-US" sz="1600" b="0" cap="none" dirty="0">
                <a:latin typeface="Times New Roman" panose="02020603050405020304" pitchFamily="18" charset="0"/>
                <a:cs typeface="Times New Roman" panose="02020603050405020304" pitchFamily="18" charset="0"/>
              </a:rPr>
              <a:t>, suggesting a substantial stock presence. </a:t>
            </a:r>
            <a:r>
              <a:rPr lang="en-US" sz="1600" cap="none" dirty="0">
                <a:latin typeface="Times New Roman" panose="02020603050405020304" pitchFamily="18" charset="0"/>
                <a:cs typeface="Times New Roman" panose="02020603050405020304" pitchFamily="18" charset="0"/>
              </a:rPr>
              <a:t>Bangalore has a moderate stock level of </a:t>
            </a:r>
            <a:r>
              <a:rPr lang="en-US" sz="1600" cap="none" dirty="0">
                <a:solidFill>
                  <a:srgbClr val="FF0000"/>
                </a:solidFill>
                <a:latin typeface="Times New Roman" panose="02020603050405020304" pitchFamily="18" charset="0"/>
                <a:cs typeface="Times New Roman" panose="02020603050405020304" pitchFamily="18" charset="0"/>
              </a:rPr>
              <a:t>832 units</a:t>
            </a:r>
            <a:r>
              <a:rPr lang="en-US" sz="1600" b="0" cap="none" dirty="0">
                <a:latin typeface="Times New Roman" panose="02020603050405020304" pitchFamily="18" charset="0"/>
                <a:cs typeface="Times New Roman" panose="02020603050405020304" pitchFamily="18" charset="0"/>
              </a:rPr>
              <a:t>, while </a:t>
            </a:r>
            <a:r>
              <a:rPr lang="en-US" sz="1600" cap="none" dirty="0">
                <a:latin typeface="Times New Roman" panose="02020603050405020304" pitchFamily="18" charset="0"/>
                <a:cs typeface="Times New Roman" panose="02020603050405020304" pitchFamily="18" charset="0"/>
              </a:rPr>
              <a:t>Chennai has </a:t>
            </a:r>
            <a:r>
              <a:rPr lang="en-US" sz="1600" cap="none" dirty="0">
                <a:solidFill>
                  <a:srgbClr val="FF0000"/>
                </a:solidFill>
                <a:latin typeface="Times New Roman" panose="02020603050405020304" pitchFamily="18" charset="0"/>
                <a:cs typeface="Times New Roman" panose="02020603050405020304" pitchFamily="18" charset="0"/>
              </a:rPr>
              <a:t>799 units</a:t>
            </a:r>
            <a:r>
              <a:rPr lang="en-US" sz="1600" b="0" cap="none" dirty="0">
                <a:latin typeface="Times New Roman" panose="02020603050405020304" pitchFamily="18" charset="0"/>
                <a:cs typeface="Times New Roman" panose="02020603050405020304" pitchFamily="18" charset="0"/>
              </a:rPr>
              <a:t>, slightly lower but still considerable. </a:t>
            </a:r>
            <a:r>
              <a:rPr lang="en-US" sz="1600" cap="none" dirty="0">
                <a:latin typeface="Times New Roman" panose="02020603050405020304" pitchFamily="18" charset="0"/>
                <a:cs typeface="Times New Roman" panose="02020603050405020304" pitchFamily="18" charset="0"/>
              </a:rPr>
              <a:t>New Delhi has the lowest stock level among these cities, with </a:t>
            </a:r>
            <a:r>
              <a:rPr lang="en-US" sz="1600" cap="none" dirty="0">
                <a:solidFill>
                  <a:srgbClr val="FF0000"/>
                </a:solidFill>
                <a:latin typeface="Times New Roman" panose="02020603050405020304" pitchFamily="18" charset="0"/>
                <a:cs typeface="Times New Roman" panose="02020603050405020304" pitchFamily="18" charset="0"/>
              </a:rPr>
              <a:t>751 units</a:t>
            </a:r>
            <a:r>
              <a:rPr lang="en-US" sz="1600" b="0" cap="none"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suggests </a:t>
            </a:r>
            <a:r>
              <a:rPr lang="en-US" sz="1600" cap="none" dirty="0">
                <a:latin typeface="Times New Roman" panose="02020603050405020304" pitchFamily="18" charset="0"/>
                <a:cs typeface="Times New Roman" panose="02020603050405020304" pitchFamily="18" charset="0"/>
              </a:rPr>
              <a:t>that Kolkata holds the largest share of stock, which could be due to higher demand, strategic distribution centers, or production facilities located in this region</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The moderate levels in Mumbai, Bangalore, and Chennai indicate these cities also play crucial roles in stock distribution</a:t>
            </a:r>
            <a:r>
              <a:rPr lang="en-US" sz="1600" b="0" cap="none" dirty="0">
                <a:latin typeface="Times New Roman" panose="02020603050405020304" pitchFamily="18" charset="0"/>
                <a:cs typeface="Times New Roman" panose="02020603050405020304" pitchFamily="18" charset="0"/>
              </a:rPr>
              <a:t>, possibly serving as regional hubs. New Delhi's lower stock level might suggest a smaller market size or different distribution priorities.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Understanding these stock levels helps in planning logistics, ensuring efficient supply chain management, and addressing regional demands more effectively. </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9723569-69D3-E29B-D1B6-C366E9DF02AD}"/>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DB4C5A61-B1A1-6731-A36E-2166EE8C2949}"/>
              </a:ext>
            </a:extLst>
          </p:cNvPr>
          <p:cNvSpPr txBox="1">
            <a:spLocks/>
          </p:cNvSpPr>
          <p:nvPr/>
        </p:nvSpPr>
        <p:spPr>
          <a:xfrm>
            <a:off x="8047100" y="5447954"/>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20. Stock Level By Location</a:t>
            </a:r>
          </a:p>
        </p:txBody>
      </p:sp>
      <p:pic>
        <p:nvPicPr>
          <p:cNvPr id="9" name="Picture 8">
            <a:extLst>
              <a:ext uri="{FF2B5EF4-FFF2-40B4-BE49-F238E27FC236}">
                <a16:creationId xmlns:a16="http://schemas.microsoft.com/office/drawing/2014/main" id="{A6582BC2-C052-D60E-3584-08E294AC7BC1}"/>
              </a:ext>
            </a:extLst>
          </p:cNvPr>
          <p:cNvPicPr>
            <a:picLocks noChangeAspect="1"/>
          </p:cNvPicPr>
          <p:nvPr/>
        </p:nvPicPr>
        <p:blipFill>
          <a:blip r:embed="rId3"/>
          <a:stretch>
            <a:fillRect/>
          </a:stretch>
        </p:blipFill>
        <p:spPr>
          <a:xfrm>
            <a:off x="7695760" y="1635586"/>
            <a:ext cx="3528366" cy="3812368"/>
          </a:xfrm>
          <a:prstGeom prst="rect">
            <a:avLst/>
          </a:prstGeom>
        </p:spPr>
      </p:pic>
    </p:spTree>
    <p:extLst>
      <p:ext uri="{BB962C8B-B14F-4D97-AF65-F5344CB8AC3E}">
        <p14:creationId xmlns:p14="http://schemas.microsoft.com/office/powerpoint/2010/main" val="152710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98C8-4AB1-2C04-EAD9-F988BCF2C4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7629-5F3C-45DF-6BAE-2FA968B38FAC}"/>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INVENTORY MANGEMENT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2AC058D9-A1ED-1A1C-3BA3-A5025E8C25F2}"/>
              </a:ext>
            </a:extLst>
          </p:cNvPr>
          <p:cNvSpPr>
            <a:spLocks noGrp="1"/>
          </p:cNvSpPr>
          <p:nvPr>
            <p:ph sz="half" idx="2"/>
          </p:nvPr>
        </p:nvSpPr>
        <p:spPr>
          <a:xfrm>
            <a:off x="671002" y="1103668"/>
            <a:ext cx="5668395" cy="432620"/>
          </a:xfrm>
        </p:spPr>
        <p:txBody>
          <a:bodyPr/>
          <a:lstStyle/>
          <a:p>
            <a:r>
              <a:rPr lang="en-US" u="sng" dirty="0">
                <a:solidFill>
                  <a:srgbClr val="FF0000"/>
                </a:solidFill>
                <a:latin typeface="Aptos Display" panose="020B0004020202020204" pitchFamily="34" charset="0"/>
              </a:rPr>
              <a:t>2. Availability By Product Type</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D011EC3F-130D-B940-1C2D-454C6B09AD26}"/>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32</a:t>
            </a:fld>
            <a:endParaRPr lang="en-US" dirty="0"/>
          </a:p>
        </p:txBody>
      </p:sp>
      <p:sp>
        <p:nvSpPr>
          <p:cNvPr id="4" name="Content Placeholder 2">
            <a:extLst>
              <a:ext uri="{FF2B5EF4-FFF2-40B4-BE49-F238E27FC236}">
                <a16:creationId xmlns:a16="http://schemas.microsoft.com/office/drawing/2014/main" id="{20F770EB-82D2-4497-37A1-998045401462}"/>
              </a:ext>
            </a:extLst>
          </p:cNvPr>
          <p:cNvSpPr txBox="1">
            <a:spLocks/>
          </p:cNvSpPr>
          <p:nvPr/>
        </p:nvSpPr>
        <p:spPr>
          <a:xfrm>
            <a:off x="497130" y="1536288"/>
            <a:ext cx="6985219"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Availability By Product Type</a:t>
            </a:r>
            <a:r>
              <a:rPr lang="en-US" sz="1600" b="0" cap="none" dirty="0">
                <a:latin typeface="Times New Roman" panose="02020603050405020304" pitchFamily="18" charset="0"/>
                <a:cs typeface="Times New Roman" panose="02020603050405020304" pitchFamily="18" charset="0"/>
              </a:rPr>
              <a:t>" shows the sum of availability for three different product types: skincare, haircare, and cosmetics.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From this chart, we can observe that </a:t>
            </a:r>
            <a:r>
              <a:rPr lang="en-US" sz="1600" cap="none" dirty="0">
                <a:latin typeface="Times New Roman" panose="02020603050405020304" pitchFamily="18" charset="0"/>
                <a:cs typeface="Times New Roman" panose="02020603050405020304" pitchFamily="18" charset="0"/>
              </a:rPr>
              <a:t>skincare products </a:t>
            </a:r>
            <a:r>
              <a:rPr lang="en-US" sz="1600" b="0" cap="none" dirty="0">
                <a:latin typeface="Times New Roman" panose="02020603050405020304" pitchFamily="18" charset="0"/>
                <a:cs typeface="Times New Roman" panose="02020603050405020304" pitchFamily="18" charset="0"/>
              </a:rPr>
              <a:t>have the highest availability with a </a:t>
            </a:r>
            <a:r>
              <a:rPr lang="en-US" sz="1600" cap="none" dirty="0">
                <a:solidFill>
                  <a:srgbClr val="FF0000"/>
                </a:solidFill>
                <a:latin typeface="Times New Roman" panose="02020603050405020304" pitchFamily="18" charset="0"/>
                <a:cs typeface="Times New Roman" panose="02020603050405020304" pitchFamily="18" charset="0"/>
              </a:rPr>
              <a:t>sum of 2037</a:t>
            </a:r>
            <a:r>
              <a:rPr lang="en-US" sz="1600" b="0" cap="none" dirty="0">
                <a:latin typeface="Times New Roman" panose="02020603050405020304" pitchFamily="18" charset="0"/>
                <a:cs typeface="Times New Roman" panose="02020603050405020304" pitchFamily="18" charset="0"/>
              </a:rPr>
              <a:t>, indicating a significant inventory presence in this category.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Haircare products </a:t>
            </a:r>
            <a:r>
              <a:rPr lang="en-US" sz="1600" b="0" cap="none" dirty="0">
                <a:latin typeface="Times New Roman" panose="02020603050405020304" pitchFamily="18" charset="0"/>
                <a:cs typeface="Times New Roman" panose="02020603050405020304" pitchFamily="18" charset="0"/>
              </a:rPr>
              <a:t>follow with a </a:t>
            </a:r>
            <a:r>
              <a:rPr lang="en-US" sz="1600" cap="none" dirty="0">
                <a:solidFill>
                  <a:srgbClr val="FF0000"/>
                </a:solidFill>
                <a:latin typeface="Times New Roman" panose="02020603050405020304" pitchFamily="18" charset="0"/>
                <a:cs typeface="Times New Roman" panose="02020603050405020304" pitchFamily="18" charset="0"/>
              </a:rPr>
              <a:t>sum of 1471</a:t>
            </a:r>
            <a:r>
              <a:rPr lang="en-US" sz="1600" b="0" cap="none" dirty="0">
                <a:latin typeface="Times New Roman" panose="02020603050405020304" pitchFamily="18" charset="0"/>
                <a:cs typeface="Times New Roman" panose="02020603050405020304" pitchFamily="18" charset="0"/>
              </a:rPr>
              <a:t>, suggesting a moderate level of availability. </a:t>
            </a:r>
            <a:r>
              <a:rPr lang="en-US" sz="1600" cap="none" dirty="0">
                <a:latin typeface="Times New Roman" panose="02020603050405020304" pitchFamily="18" charset="0"/>
                <a:cs typeface="Times New Roman" panose="02020603050405020304" pitchFamily="18" charset="0"/>
              </a:rPr>
              <a:t>Cosmetics</a:t>
            </a:r>
            <a:r>
              <a:rPr lang="en-US" sz="1600" b="0" cap="none" dirty="0">
                <a:latin typeface="Times New Roman" panose="02020603050405020304" pitchFamily="18" charset="0"/>
                <a:cs typeface="Times New Roman" panose="02020603050405020304" pitchFamily="18" charset="0"/>
              </a:rPr>
              <a:t> have the lowest availability among the three product types, with a </a:t>
            </a:r>
            <a:r>
              <a:rPr lang="en-US" sz="1600" cap="none" dirty="0">
                <a:solidFill>
                  <a:srgbClr val="FF0000"/>
                </a:solidFill>
                <a:latin typeface="Times New Roman" panose="02020603050405020304" pitchFamily="18" charset="0"/>
                <a:cs typeface="Times New Roman" panose="02020603050405020304" pitchFamily="18" charset="0"/>
              </a:rPr>
              <a:t>sum of 1332</a:t>
            </a:r>
            <a:r>
              <a:rPr lang="en-US" sz="1600" b="0" cap="none"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This analysis highlights that skincare products have the most substantial stock levels, which could be due to higher demand, production capacity, or strategic inventory management.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moderate availability of haircare products suggests a balanced approach to stock levels, potentially based on demand and supply chain considerations. The lower availability of cosmetics might indicate either a lower demand or a more conservative inventory strategy.</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B25DDEB-1EBC-BE47-C738-BDF243C75E55}"/>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B0B0F2A4-BB48-9F64-B984-125A7087CE57}"/>
              </a:ext>
            </a:extLst>
          </p:cNvPr>
          <p:cNvSpPr txBox="1">
            <a:spLocks/>
          </p:cNvSpPr>
          <p:nvPr/>
        </p:nvSpPr>
        <p:spPr>
          <a:xfrm>
            <a:off x="8056932" y="4839387"/>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21. Availability By Product Type</a:t>
            </a:r>
          </a:p>
        </p:txBody>
      </p:sp>
      <p:pic>
        <p:nvPicPr>
          <p:cNvPr id="8" name="Picture 7">
            <a:extLst>
              <a:ext uri="{FF2B5EF4-FFF2-40B4-BE49-F238E27FC236}">
                <a16:creationId xmlns:a16="http://schemas.microsoft.com/office/drawing/2014/main" id="{177030C4-FE23-4E20-7722-68362E8BA55A}"/>
              </a:ext>
            </a:extLst>
          </p:cNvPr>
          <p:cNvPicPr>
            <a:picLocks noChangeAspect="1"/>
          </p:cNvPicPr>
          <p:nvPr/>
        </p:nvPicPr>
        <p:blipFill>
          <a:blip r:embed="rId3"/>
          <a:stretch>
            <a:fillRect/>
          </a:stretch>
        </p:blipFill>
        <p:spPr>
          <a:xfrm>
            <a:off x="7831994" y="2018613"/>
            <a:ext cx="3660816" cy="2820774"/>
          </a:xfrm>
          <a:prstGeom prst="rect">
            <a:avLst/>
          </a:prstGeom>
        </p:spPr>
      </p:pic>
    </p:spTree>
    <p:extLst>
      <p:ext uri="{BB962C8B-B14F-4D97-AF65-F5344CB8AC3E}">
        <p14:creationId xmlns:p14="http://schemas.microsoft.com/office/powerpoint/2010/main" val="2298126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90F19-42F5-1E7C-4057-2BBB38B6A8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0E120-DAF7-F53B-F04D-A55664CE9790}"/>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INVENTORY MANGEMENT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B4B381C0-F739-70B6-274C-E71CF89ADEA5}"/>
              </a:ext>
            </a:extLst>
          </p:cNvPr>
          <p:cNvSpPr>
            <a:spLocks noGrp="1"/>
          </p:cNvSpPr>
          <p:nvPr>
            <p:ph sz="half" idx="2"/>
          </p:nvPr>
        </p:nvSpPr>
        <p:spPr>
          <a:xfrm>
            <a:off x="671002" y="1103668"/>
            <a:ext cx="5668395" cy="432620"/>
          </a:xfrm>
        </p:spPr>
        <p:txBody>
          <a:bodyPr/>
          <a:lstStyle/>
          <a:p>
            <a:r>
              <a:rPr lang="en-US" u="sng" dirty="0">
                <a:solidFill>
                  <a:srgbClr val="FF0000"/>
                </a:solidFill>
                <a:latin typeface="Aptos Display" panose="020B0004020202020204" pitchFamily="34" charset="0"/>
              </a:rPr>
              <a:t>3. Availability By Stock level</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A5EF1577-7ABD-8193-7FBF-081872730BF5}"/>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33</a:t>
            </a:fld>
            <a:endParaRPr lang="en-US" dirty="0"/>
          </a:p>
        </p:txBody>
      </p:sp>
      <p:sp>
        <p:nvSpPr>
          <p:cNvPr id="4" name="Content Placeholder 2">
            <a:extLst>
              <a:ext uri="{FF2B5EF4-FFF2-40B4-BE49-F238E27FC236}">
                <a16:creationId xmlns:a16="http://schemas.microsoft.com/office/drawing/2014/main" id="{E31C238A-3C25-45E9-C610-3891E7B20F2C}"/>
              </a:ext>
            </a:extLst>
          </p:cNvPr>
          <p:cNvSpPr txBox="1">
            <a:spLocks/>
          </p:cNvSpPr>
          <p:nvPr/>
        </p:nvSpPr>
        <p:spPr>
          <a:xfrm>
            <a:off x="497130" y="1536288"/>
            <a:ext cx="11023867"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are chart titled "</a:t>
            </a:r>
            <a:r>
              <a:rPr lang="en-US" sz="1600" cap="none" dirty="0">
                <a:latin typeface="Times New Roman" panose="02020603050405020304" pitchFamily="18" charset="0"/>
                <a:cs typeface="Times New Roman" panose="02020603050405020304" pitchFamily="18" charset="0"/>
              </a:rPr>
              <a:t>Availability By Stock Level</a:t>
            </a:r>
            <a:r>
              <a:rPr lang="en-US" sz="1600" b="0" cap="none" dirty="0">
                <a:latin typeface="Times New Roman" panose="02020603050405020304" pitchFamily="18" charset="0"/>
                <a:cs typeface="Times New Roman" panose="02020603050405020304" pitchFamily="18" charset="0"/>
              </a:rPr>
              <a:t>" illustrates the relationship between stock levels and the average availability of items. The graph covers stock levels from 0 to 100 and shows average availability values ranging from 0 to 100.</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From the graph, it is evident that the average availability fluctuates significantly across different stock levels. At a </a:t>
            </a:r>
            <a:r>
              <a:rPr lang="en-US" sz="1600" cap="none" dirty="0">
                <a:latin typeface="Times New Roman" panose="02020603050405020304" pitchFamily="18" charset="0"/>
                <a:cs typeface="Times New Roman" panose="02020603050405020304" pitchFamily="18" charset="0"/>
              </a:rPr>
              <a:t>stock level of approximately 10</a:t>
            </a:r>
            <a:r>
              <a:rPr lang="en-US" sz="1600" b="0" cap="none" dirty="0">
                <a:latin typeface="Times New Roman" panose="02020603050405020304" pitchFamily="18" charset="0"/>
                <a:cs typeface="Times New Roman" panose="02020603050405020304" pitchFamily="18" charset="0"/>
              </a:rPr>
              <a:t>, the </a:t>
            </a:r>
            <a:r>
              <a:rPr lang="en-US" sz="1600" cap="none" dirty="0">
                <a:solidFill>
                  <a:srgbClr val="FF0000"/>
                </a:solidFill>
                <a:latin typeface="Times New Roman" panose="02020603050405020304" pitchFamily="18" charset="0"/>
                <a:cs typeface="Times New Roman" panose="02020603050405020304" pitchFamily="18" charset="0"/>
              </a:rPr>
              <a:t>availability is 29.00</a:t>
            </a:r>
            <a:r>
              <a:rPr lang="en-US" sz="1600" b="0" cap="none" dirty="0">
                <a:latin typeface="Times New Roman" panose="02020603050405020304" pitchFamily="18" charset="0"/>
                <a:cs typeface="Times New Roman" panose="02020603050405020304" pitchFamily="18" charset="0"/>
              </a:rPr>
              <a:t>, which then drops to </a:t>
            </a:r>
            <a:r>
              <a:rPr lang="en-US" sz="1600" cap="none" dirty="0">
                <a:solidFill>
                  <a:srgbClr val="FF0000"/>
                </a:solidFill>
                <a:latin typeface="Times New Roman" panose="02020603050405020304" pitchFamily="18" charset="0"/>
                <a:cs typeface="Times New Roman" panose="02020603050405020304" pitchFamily="18" charset="0"/>
              </a:rPr>
              <a:t>16.00 </a:t>
            </a:r>
            <a:r>
              <a:rPr lang="en-US" sz="1600" b="0" cap="none" dirty="0">
                <a:latin typeface="Times New Roman" panose="02020603050405020304" pitchFamily="18" charset="0"/>
                <a:cs typeface="Times New Roman" panose="02020603050405020304" pitchFamily="18" charset="0"/>
              </a:rPr>
              <a:t>at a </a:t>
            </a:r>
            <a:r>
              <a:rPr lang="en-US" sz="1600" cap="none" dirty="0">
                <a:latin typeface="Times New Roman" panose="02020603050405020304" pitchFamily="18" charset="0"/>
                <a:cs typeface="Times New Roman" panose="02020603050405020304" pitchFamily="18" charset="0"/>
              </a:rPr>
              <a:t>stock level of 12</a:t>
            </a:r>
            <a:r>
              <a:rPr lang="en-US" sz="1600" b="0" cap="none" dirty="0">
                <a:latin typeface="Times New Roman" panose="02020603050405020304" pitchFamily="18" charset="0"/>
                <a:cs typeface="Times New Roman" panose="02020603050405020304" pitchFamily="18" charset="0"/>
              </a:rPr>
              <a:t>. As </a:t>
            </a:r>
            <a:r>
              <a:rPr lang="en-US" sz="1600" cap="none" dirty="0">
                <a:latin typeface="Times New Roman" panose="02020603050405020304" pitchFamily="18" charset="0"/>
                <a:cs typeface="Times New Roman" panose="02020603050405020304" pitchFamily="18" charset="0"/>
              </a:rPr>
              <a:t>stock levels increase to 22</a:t>
            </a:r>
            <a:r>
              <a:rPr lang="en-US" sz="1600" b="0" cap="none" dirty="0">
                <a:latin typeface="Times New Roman" panose="02020603050405020304" pitchFamily="18" charset="0"/>
                <a:cs typeface="Times New Roman" panose="02020603050405020304" pitchFamily="18" charset="0"/>
              </a:rPr>
              <a:t>, availability peaks at </a:t>
            </a:r>
            <a:r>
              <a:rPr lang="en-US" sz="1600" cap="none" dirty="0">
                <a:solidFill>
                  <a:srgbClr val="FF0000"/>
                </a:solidFill>
                <a:latin typeface="Times New Roman" panose="02020603050405020304" pitchFamily="18" charset="0"/>
                <a:cs typeface="Times New Roman" panose="02020603050405020304" pitchFamily="18" charset="0"/>
              </a:rPr>
              <a:t>98.00</a:t>
            </a:r>
            <a:r>
              <a:rPr lang="en-US" sz="1600" b="0" cap="none" dirty="0">
                <a:latin typeface="Times New Roman" panose="02020603050405020304" pitchFamily="18" charset="0"/>
                <a:cs typeface="Times New Roman" panose="02020603050405020304" pitchFamily="18" charset="0"/>
              </a:rPr>
              <a:t>, indicating that this level is optimal for maximizing item availability. However, the availability drops sharply to 6.00 at a stock level of 36.</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pattern continues with another peak at </a:t>
            </a:r>
            <a:r>
              <a:rPr lang="en-US" sz="1600" cap="none" dirty="0">
                <a:latin typeface="Times New Roman" panose="02020603050405020304" pitchFamily="18" charset="0"/>
                <a:cs typeface="Times New Roman" panose="02020603050405020304" pitchFamily="18" charset="0"/>
              </a:rPr>
              <a:t>a stock level of 63</a:t>
            </a:r>
            <a:r>
              <a:rPr lang="en-US" sz="1600" b="0" cap="none" dirty="0">
                <a:latin typeface="Times New Roman" panose="02020603050405020304" pitchFamily="18" charset="0"/>
                <a:cs typeface="Times New Roman" panose="02020603050405020304" pitchFamily="18" charset="0"/>
              </a:rPr>
              <a:t>, where </a:t>
            </a:r>
            <a:r>
              <a:rPr lang="en-US" sz="1600" cap="none" dirty="0">
                <a:solidFill>
                  <a:srgbClr val="FF0000"/>
                </a:solidFill>
                <a:latin typeface="Times New Roman" panose="02020603050405020304" pitchFamily="18" charset="0"/>
                <a:cs typeface="Times New Roman" panose="02020603050405020304" pitchFamily="18" charset="0"/>
              </a:rPr>
              <a:t>availability reaches 88.00</a:t>
            </a:r>
            <a:r>
              <a:rPr lang="en-US" sz="1600" b="0" cap="none" dirty="0">
                <a:latin typeface="Times New Roman" panose="02020603050405020304" pitchFamily="18" charset="0"/>
                <a:cs typeface="Times New Roman" panose="02020603050405020304" pitchFamily="18" charset="0"/>
              </a:rPr>
              <a:t>. This suggests that certain stock levels are more efficient in maintaining item availability. </a:t>
            </a:r>
            <a:r>
              <a:rPr lang="en-US" sz="1600" cap="none" dirty="0">
                <a:latin typeface="Times New Roman" panose="02020603050405020304" pitchFamily="18" charset="0"/>
                <a:cs typeface="Times New Roman" panose="02020603050405020304" pitchFamily="18" charset="0"/>
              </a:rPr>
              <a:t>Lower availability values at stock levels like 36, 80, and 92 (</a:t>
            </a:r>
            <a:r>
              <a:rPr lang="en-US" sz="1600" cap="none" dirty="0">
                <a:solidFill>
                  <a:srgbClr val="FF0000"/>
                </a:solidFill>
                <a:latin typeface="Times New Roman" panose="02020603050405020304" pitchFamily="18" charset="0"/>
                <a:cs typeface="Times New Roman" panose="02020603050405020304" pitchFamily="18" charset="0"/>
              </a:rPr>
              <a:t>6.00, 5.00, and 75.00 respectively</a:t>
            </a:r>
            <a:r>
              <a:rPr lang="en-US" sz="1600" cap="none" dirty="0">
                <a:latin typeface="Times New Roman" panose="02020603050405020304" pitchFamily="18" charset="0"/>
                <a:cs typeface="Times New Roman" panose="02020603050405020304" pitchFamily="18" charset="0"/>
              </a:rPr>
              <a:t>) indicate potential inefficiencies or imbalances in stock management</a:t>
            </a:r>
            <a:r>
              <a:rPr lang="en-US" sz="1600" b="0" cap="none"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graph reveals that there is no consistent trend of increasing or decreasing availability with stock levels. This variability suggests that inventory management practices need to be optimized to ensure a more balanced and efficient approach. Identifying the stock levels that yield higher availability can help in planning and maintaining optimal inventory levels, reducing the risk of overstocking or stockouts.</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3F0358A-66C5-83E3-F7E6-FF824F1078C2}"/>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Tree>
    <p:extLst>
      <p:ext uri="{BB962C8B-B14F-4D97-AF65-F5344CB8AC3E}">
        <p14:creationId xmlns:p14="http://schemas.microsoft.com/office/powerpoint/2010/main" val="4294484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453C4-2359-2DEC-395C-EC434C94B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75B8C6-4A8A-4AA2-8A5A-36F1100341E1}"/>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INVENTORY MANGEMENT phase </a:t>
            </a:r>
            <a:r>
              <a:rPr lang="en-US" dirty="0">
                <a:solidFill>
                  <a:srgbClr val="FF0000"/>
                </a:solidFill>
                <a:latin typeface="Berlin Sans FB Demi" panose="020E0802020502020306" pitchFamily="34" charset="0"/>
              </a:rPr>
              <a:t>analysis</a:t>
            </a:r>
          </a:p>
        </p:txBody>
      </p:sp>
      <p:sp>
        <p:nvSpPr>
          <p:cNvPr id="5" name="Slide Number Placeholder 4">
            <a:extLst>
              <a:ext uri="{FF2B5EF4-FFF2-40B4-BE49-F238E27FC236}">
                <a16:creationId xmlns:a16="http://schemas.microsoft.com/office/drawing/2014/main" id="{8D317243-7E2B-0EEC-F4D7-ADFF62BA5413}"/>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34</a:t>
            </a:fld>
            <a:endParaRPr lang="en-US" dirty="0"/>
          </a:p>
        </p:txBody>
      </p:sp>
      <p:sp>
        <p:nvSpPr>
          <p:cNvPr id="6" name="Rectangle 5">
            <a:extLst>
              <a:ext uri="{FF2B5EF4-FFF2-40B4-BE49-F238E27FC236}">
                <a16:creationId xmlns:a16="http://schemas.microsoft.com/office/drawing/2014/main" id="{E9A9A1FF-E95E-5502-90D1-FDEBE24D1A32}"/>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10" name="Picture 9">
            <a:extLst>
              <a:ext uri="{FF2B5EF4-FFF2-40B4-BE49-F238E27FC236}">
                <a16:creationId xmlns:a16="http://schemas.microsoft.com/office/drawing/2014/main" id="{9BFE0695-3189-A6A1-653E-70EB8D317954}"/>
              </a:ext>
            </a:extLst>
          </p:cNvPr>
          <p:cNvPicPr>
            <a:picLocks noChangeAspect="1"/>
          </p:cNvPicPr>
          <p:nvPr/>
        </p:nvPicPr>
        <p:blipFill>
          <a:blip r:embed="rId3"/>
          <a:stretch>
            <a:fillRect/>
          </a:stretch>
        </p:blipFill>
        <p:spPr>
          <a:xfrm>
            <a:off x="2711226" y="1567808"/>
            <a:ext cx="7248851" cy="3882757"/>
          </a:xfrm>
          <a:prstGeom prst="rect">
            <a:avLst/>
          </a:prstGeom>
        </p:spPr>
      </p:pic>
      <p:sp>
        <p:nvSpPr>
          <p:cNvPr id="11" name="Content Placeholder 2">
            <a:extLst>
              <a:ext uri="{FF2B5EF4-FFF2-40B4-BE49-F238E27FC236}">
                <a16:creationId xmlns:a16="http://schemas.microsoft.com/office/drawing/2014/main" id="{B5F0D104-92AF-2C75-37C8-A8E8A93F61A3}"/>
              </a:ext>
            </a:extLst>
          </p:cNvPr>
          <p:cNvSpPr txBox="1">
            <a:spLocks/>
          </p:cNvSpPr>
          <p:nvPr/>
        </p:nvSpPr>
        <p:spPr>
          <a:xfrm>
            <a:off x="4605810" y="5450565"/>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22. Availability By Stock Level</a:t>
            </a:r>
          </a:p>
        </p:txBody>
      </p:sp>
    </p:spTree>
    <p:extLst>
      <p:ext uri="{BB962C8B-B14F-4D97-AF65-F5344CB8AC3E}">
        <p14:creationId xmlns:p14="http://schemas.microsoft.com/office/powerpoint/2010/main" val="110678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206C7-AD97-370B-C320-8FD4DA663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F3001-4333-7504-9FE7-95CB71CE1F90}"/>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INVENTORY MANGEMENT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519887EE-DE48-2B59-ACAC-1FA2A013DBA4}"/>
              </a:ext>
            </a:extLst>
          </p:cNvPr>
          <p:cNvSpPr>
            <a:spLocks noGrp="1"/>
          </p:cNvSpPr>
          <p:nvPr>
            <p:ph sz="half" idx="2"/>
          </p:nvPr>
        </p:nvSpPr>
        <p:spPr>
          <a:xfrm>
            <a:off x="671002" y="1103668"/>
            <a:ext cx="5668395" cy="432620"/>
          </a:xfrm>
        </p:spPr>
        <p:txBody>
          <a:bodyPr/>
          <a:lstStyle/>
          <a:p>
            <a:r>
              <a:rPr lang="en-US" u="sng" dirty="0">
                <a:solidFill>
                  <a:srgbClr val="FF0000"/>
                </a:solidFill>
                <a:latin typeface="Aptos Display" panose="020B0004020202020204" pitchFamily="34" charset="0"/>
              </a:rPr>
              <a:t>4. Availability By Location</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4AFADE13-E01E-87A5-62FE-729895D6DD6F}"/>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35</a:t>
            </a:fld>
            <a:endParaRPr lang="en-US" dirty="0"/>
          </a:p>
        </p:txBody>
      </p:sp>
      <p:sp>
        <p:nvSpPr>
          <p:cNvPr id="4" name="Content Placeholder 2">
            <a:extLst>
              <a:ext uri="{FF2B5EF4-FFF2-40B4-BE49-F238E27FC236}">
                <a16:creationId xmlns:a16="http://schemas.microsoft.com/office/drawing/2014/main" id="{0AA3BB54-70D1-BDE6-DC50-875407F0C332}"/>
              </a:ext>
            </a:extLst>
          </p:cNvPr>
          <p:cNvSpPr txBox="1">
            <a:spLocks/>
          </p:cNvSpPr>
          <p:nvPr/>
        </p:nvSpPr>
        <p:spPr>
          <a:xfrm>
            <a:off x="497130" y="1536288"/>
            <a:ext cx="6985219"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pie chart titled "</a:t>
            </a:r>
            <a:r>
              <a:rPr lang="en-US" sz="1600" cap="none" dirty="0">
                <a:latin typeface="Times New Roman" panose="02020603050405020304" pitchFamily="18" charset="0"/>
                <a:cs typeface="Times New Roman" panose="02020603050405020304" pitchFamily="18" charset="0"/>
              </a:rPr>
              <a:t>Availability By Location</a:t>
            </a:r>
            <a:r>
              <a:rPr lang="en-US" sz="1600" b="0" cap="none" dirty="0">
                <a:latin typeface="Times New Roman" panose="02020603050405020304" pitchFamily="18" charset="0"/>
                <a:cs typeface="Times New Roman" panose="02020603050405020304" pitchFamily="18" charset="0"/>
              </a:rPr>
              <a:t>" shows the availability of a resource or item across five different cities in India. </a:t>
            </a:r>
            <a:r>
              <a:rPr lang="en-US" sz="1600" cap="none" dirty="0">
                <a:latin typeface="Times New Roman" panose="02020603050405020304" pitchFamily="18" charset="0"/>
                <a:cs typeface="Times New Roman" panose="02020603050405020304" pitchFamily="18" charset="0"/>
              </a:rPr>
              <a:t>Chennai has the highest availability at </a:t>
            </a:r>
            <a:r>
              <a:rPr lang="en-US" sz="1600" cap="none" dirty="0">
                <a:solidFill>
                  <a:srgbClr val="FF0000"/>
                </a:solidFill>
                <a:latin typeface="Times New Roman" panose="02020603050405020304" pitchFamily="18" charset="0"/>
                <a:cs typeface="Times New Roman" panose="02020603050405020304" pitchFamily="18" charset="0"/>
              </a:rPr>
              <a:t>1,096 units</a:t>
            </a:r>
            <a:r>
              <a:rPr lang="en-US" sz="1600" b="0" cap="none" dirty="0">
                <a:latin typeface="Times New Roman" panose="02020603050405020304" pitchFamily="18" charset="0"/>
                <a:cs typeface="Times New Roman" panose="02020603050405020304" pitchFamily="18" charset="0"/>
              </a:rPr>
              <a:t>, which constitutes </a:t>
            </a:r>
            <a:r>
              <a:rPr lang="en-US" sz="1600" cap="none" dirty="0">
                <a:latin typeface="Times New Roman" panose="02020603050405020304" pitchFamily="18" charset="0"/>
                <a:cs typeface="Times New Roman" panose="02020603050405020304" pitchFamily="18" charset="0"/>
              </a:rPr>
              <a:t>22.64% of the total availability</a:t>
            </a:r>
            <a:r>
              <a:rPr lang="en-US" sz="1600" b="0" cap="none" dirty="0">
                <a:latin typeface="Times New Roman" panose="02020603050405020304" pitchFamily="18" charset="0"/>
                <a:cs typeface="Times New Roman" panose="02020603050405020304" pitchFamily="18" charset="0"/>
              </a:rPr>
              <a:t>. This suggests that </a:t>
            </a:r>
            <a:r>
              <a:rPr lang="en-US" sz="1600" cap="none" dirty="0">
                <a:latin typeface="Times New Roman" panose="02020603050405020304" pitchFamily="18" charset="0"/>
                <a:cs typeface="Times New Roman" panose="02020603050405020304" pitchFamily="18" charset="0"/>
              </a:rPr>
              <a:t>Chennai might </a:t>
            </a:r>
            <a:r>
              <a:rPr lang="en-US" sz="1600" b="0" cap="none" dirty="0">
                <a:latin typeface="Times New Roman" panose="02020603050405020304" pitchFamily="18" charset="0"/>
                <a:cs typeface="Times New Roman" panose="02020603050405020304" pitchFamily="18" charset="0"/>
              </a:rPr>
              <a:t>be a significant hub for this resource, either due to </a:t>
            </a:r>
            <a:r>
              <a:rPr lang="en-US" sz="1600" cap="none" dirty="0">
                <a:latin typeface="Times New Roman" panose="02020603050405020304" pitchFamily="18" charset="0"/>
                <a:cs typeface="Times New Roman" panose="02020603050405020304" pitchFamily="18" charset="0"/>
              </a:rPr>
              <a:t>higher demand or strategic distribution</a:t>
            </a:r>
            <a:r>
              <a:rPr lang="en-US" sz="1600" b="0" cap="none"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Kolkata</a:t>
            </a:r>
            <a:r>
              <a:rPr lang="en-US" sz="1600" b="0" cap="none" dirty="0">
                <a:latin typeface="Times New Roman" panose="02020603050405020304" pitchFamily="18" charset="0"/>
                <a:cs typeface="Times New Roman" panose="02020603050405020304" pitchFamily="18" charset="0"/>
              </a:rPr>
              <a:t> follows closely with </a:t>
            </a:r>
            <a:r>
              <a:rPr lang="en-US" sz="1600" cap="none" dirty="0">
                <a:solidFill>
                  <a:srgbClr val="FF0000"/>
                </a:solidFill>
                <a:latin typeface="Times New Roman" panose="02020603050405020304" pitchFamily="18" charset="0"/>
                <a:cs typeface="Times New Roman" panose="02020603050405020304" pitchFamily="18" charset="0"/>
              </a:rPr>
              <a:t>1,021 units (21.1%), </a:t>
            </a:r>
            <a:r>
              <a:rPr lang="en-US" sz="1600" b="0" cap="none" dirty="0">
                <a:latin typeface="Times New Roman" panose="02020603050405020304" pitchFamily="18" charset="0"/>
                <a:cs typeface="Times New Roman" panose="02020603050405020304" pitchFamily="18" charset="0"/>
              </a:rPr>
              <a:t>indicating another major center of availability. </a:t>
            </a:r>
            <a:r>
              <a:rPr lang="en-US" sz="1600" cap="none" dirty="0">
                <a:latin typeface="Times New Roman" panose="02020603050405020304" pitchFamily="18" charset="0"/>
                <a:cs typeface="Times New Roman" panose="02020603050405020304" pitchFamily="18" charset="0"/>
              </a:rPr>
              <a:t>Bangalore</a:t>
            </a:r>
            <a:r>
              <a:rPr lang="en-US" sz="1600" b="0" cap="none" dirty="0">
                <a:latin typeface="Times New Roman" panose="02020603050405020304" pitchFamily="18" charset="0"/>
                <a:cs typeface="Times New Roman" panose="02020603050405020304" pitchFamily="18" charset="0"/>
              </a:rPr>
              <a:t> has a similar availability level with </a:t>
            </a:r>
            <a:r>
              <a:rPr lang="en-US" sz="1600" cap="none" dirty="0">
                <a:solidFill>
                  <a:srgbClr val="FF0000"/>
                </a:solidFill>
                <a:latin typeface="Times New Roman" panose="02020603050405020304" pitchFamily="18" charset="0"/>
                <a:cs typeface="Times New Roman" panose="02020603050405020304" pitchFamily="18" charset="0"/>
              </a:rPr>
              <a:t>1,012 units (20.91%)</a:t>
            </a:r>
            <a:r>
              <a:rPr lang="en-US" sz="1600" b="0" cap="none" dirty="0">
                <a:latin typeface="Times New Roman" panose="02020603050405020304" pitchFamily="18" charset="0"/>
                <a:cs typeface="Times New Roman" panose="02020603050405020304" pitchFamily="18" charset="0"/>
              </a:rPr>
              <a:t>, showing it is also a key location for this resource.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Mumbai, </a:t>
            </a:r>
            <a:r>
              <a:rPr lang="en-US" sz="1600" b="0" cap="none" dirty="0">
                <a:latin typeface="Times New Roman" panose="02020603050405020304" pitchFamily="18" charset="0"/>
                <a:cs typeface="Times New Roman" panose="02020603050405020304" pitchFamily="18" charset="0"/>
              </a:rPr>
              <a:t>with </a:t>
            </a:r>
            <a:r>
              <a:rPr lang="en-US" sz="1600" cap="none" dirty="0">
                <a:solidFill>
                  <a:srgbClr val="FF0000"/>
                </a:solidFill>
                <a:latin typeface="Times New Roman" panose="02020603050405020304" pitchFamily="18" charset="0"/>
                <a:cs typeface="Times New Roman" panose="02020603050405020304" pitchFamily="18" charset="0"/>
              </a:rPr>
              <a:t>970 units (20.04%), </a:t>
            </a:r>
            <a:r>
              <a:rPr lang="en-US" sz="1600" b="0" cap="none" dirty="0">
                <a:latin typeface="Times New Roman" panose="02020603050405020304" pitchFamily="18" charset="0"/>
                <a:cs typeface="Times New Roman" panose="02020603050405020304" pitchFamily="18" charset="0"/>
              </a:rPr>
              <a:t>and </a:t>
            </a:r>
            <a:r>
              <a:rPr lang="en-US" sz="1600" cap="none" dirty="0">
                <a:latin typeface="Times New Roman" panose="02020603050405020304" pitchFamily="18" charset="0"/>
                <a:cs typeface="Times New Roman" panose="02020603050405020304" pitchFamily="18" charset="0"/>
              </a:rPr>
              <a:t>Delhi,</a:t>
            </a:r>
            <a:r>
              <a:rPr lang="en-US" sz="1600" b="0" cap="none" dirty="0">
                <a:latin typeface="Times New Roman" panose="02020603050405020304" pitchFamily="18" charset="0"/>
                <a:cs typeface="Times New Roman" panose="02020603050405020304" pitchFamily="18" charset="0"/>
              </a:rPr>
              <a:t> with </a:t>
            </a:r>
            <a:r>
              <a:rPr lang="en-US" sz="1600" cap="none" dirty="0">
                <a:solidFill>
                  <a:srgbClr val="FF0000"/>
                </a:solidFill>
                <a:latin typeface="Times New Roman" panose="02020603050405020304" pitchFamily="18" charset="0"/>
                <a:cs typeface="Times New Roman" panose="02020603050405020304" pitchFamily="18" charset="0"/>
              </a:rPr>
              <a:t>741 units (15.31%), </a:t>
            </a:r>
            <a:r>
              <a:rPr lang="en-US" sz="1600" b="0" cap="none" dirty="0">
                <a:latin typeface="Times New Roman" panose="02020603050405020304" pitchFamily="18" charset="0"/>
                <a:cs typeface="Times New Roman" panose="02020603050405020304" pitchFamily="18" charset="0"/>
              </a:rPr>
              <a:t>have slightly lower availability but are still important locations.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highlights the distribution of the resource across different cities, which can inform logistics, inventory management, and supply chain strategies.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higher availability in Chennai, Kolkata, and Bangalore suggests these cities may have higher demand or more efficient distribution networks.</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5D027D5-44A8-90F1-F2F9-A9E26DC38CE1}"/>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2037D949-B627-79B5-68DF-9879FB67592E}"/>
              </a:ext>
            </a:extLst>
          </p:cNvPr>
          <p:cNvSpPr txBox="1">
            <a:spLocks/>
          </p:cNvSpPr>
          <p:nvPr/>
        </p:nvSpPr>
        <p:spPr>
          <a:xfrm>
            <a:off x="8351900" y="5173683"/>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23. Availability By Location</a:t>
            </a:r>
          </a:p>
        </p:txBody>
      </p:sp>
      <p:pic>
        <p:nvPicPr>
          <p:cNvPr id="9" name="Picture 8">
            <a:extLst>
              <a:ext uri="{FF2B5EF4-FFF2-40B4-BE49-F238E27FC236}">
                <a16:creationId xmlns:a16="http://schemas.microsoft.com/office/drawing/2014/main" id="{BED24E81-E10E-B687-13F8-60051144D56A}"/>
              </a:ext>
            </a:extLst>
          </p:cNvPr>
          <p:cNvPicPr>
            <a:picLocks noChangeAspect="1"/>
          </p:cNvPicPr>
          <p:nvPr/>
        </p:nvPicPr>
        <p:blipFill>
          <a:blip r:embed="rId3"/>
          <a:stretch>
            <a:fillRect/>
          </a:stretch>
        </p:blipFill>
        <p:spPr>
          <a:xfrm>
            <a:off x="7827184" y="1758743"/>
            <a:ext cx="3867685" cy="3340512"/>
          </a:xfrm>
          <a:prstGeom prst="rect">
            <a:avLst/>
          </a:prstGeom>
        </p:spPr>
      </p:pic>
    </p:spTree>
    <p:extLst>
      <p:ext uri="{BB962C8B-B14F-4D97-AF65-F5344CB8AC3E}">
        <p14:creationId xmlns:p14="http://schemas.microsoft.com/office/powerpoint/2010/main" val="646575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AF07B-E4E2-4522-0FC1-4F14C02D71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CD2EA4-D1A4-8B6C-CB04-8A1106D5B9C8}"/>
              </a:ext>
            </a:extLst>
          </p:cNvPr>
          <p:cNvSpPr>
            <a:spLocks noGrp="1"/>
          </p:cNvSpPr>
          <p:nvPr>
            <p:ph type="title"/>
          </p:nvPr>
        </p:nvSpPr>
        <p:spPr>
          <a:xfrm>
            <a:off x="671002" y="-405221"/>
            <a:ext cx="10849995" cy="1307592"/>
          </a:xfrm>
        </p:spPr>
        <p:txBody>
          <a:bodyPr/>
          <a:lstStyle/>
          <a:p>
            <a:r>
              <a:rPr lang="en-US" dirty="0">
                <a:latin typeface="Berlin Sans FB Demi" panose="020E0802020502020306" pitchFamily="34" charset="0"/>
              </a:rPr>
              <a:t>INVENTORY MANGEMENT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E2047C37-B0E4-68A3-9FCD-622543FB9588}"/>
              </a:ext>
            </a:extLst>
          </p:cNvPr>
          <p:cNvSpPr>
            <a:spLocks noGrp="1"/>
          </p:cNvSpPr>
          <p:nvPr>
            <p:ph sz="half" idx="2"/>
          </p:nvPr>
        </p:nvSpPr>
        <p:spPr>
          <a:xfrm>
            <a:off x="671002" y="1103668"/>
            <a:ext cx="5668395" cy="432620"/>
          </a:xfrm>
        </p:spPr>
        <p:txBody>
          <a:bodyPr/>
          <a:lstStyle/>
          <a:p>
            <a:r>
              <a:rPr lang="en-US" u="sng" dirty="0">
                <a:solidFill>
                  <a:srgbClr val="FF0000"/>
                </a:solidFill>
                <a:latin typeface="Aptos Display" panose="020B0004020202020204" pitchFamily="34" charset="0"/>
              </a:rPr>
              <a:t>5.  Stock Level By Product type</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6FDEC954-AB69-8521-30C4-1E1206CF0810}"/>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36</a:t>
            </a:fld>
            <a:endParaRPr lang="en-US" dirty="0"/>
          </a:p>
        </p:txBody>
      </p:sp>
      <p:sp>
        <p:nvSpPr>
          <p:cNvPr id="4" name="Content Placeholder 2">
            <a:extLst>
              <a:ext uri="{FF2B5EF4-FFF2-40B4-BE49-F238E27FC236}">
                <a16:creationId xmlns:a16="http://schemas.microsoft.com/office/drawing/2014/main" id="{121987A5-8059-8390-B7A2-EFD46F79E417}"/>
              </a:ext>
            </a:extLst>
          </p:cNvPr>
          <p:cNvSpPr txBox="1">
            <a:spLocks/>
          </p:cNvSpPr>
          <p:nvPr/>
        </p:nvSpPr>
        <p:spPr>
          <a:xfrm>
            <a:off x="497130" y="1536288"/>
            <a:ext cx="7342393"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tree map titled "</a:t>
            </a:r>
            <a:r>
              <a:rPr lang="en-US" sz="1600" cap="none" dirty="0">
                <a:latin typeface="Times New Roman" panose="02020603050405020304" pitchFamily="18" charset="0"/>
                <a:cs typeface="Times New Roman" panose="02020603050405020304" pitchFamily="18" charset="0"/>
              </a:rPr>
              <a:t>Stock Levels By Product type</a:t>
            </a:r>
            <a:r>
              <a:rPr lang="en-US" sz="1600" b="0" cap="none" dirty="0">
                <a:latin typeface="Times New Roman" panose="02020603050405020304" pitchFamily="18" charset="0"/>
                <a:cs typeface="Times New Roman" panose="02020603050405020304" pitchFamily="18" charset="0"/>
              </a:rPr>
              <a:t>" shows the relationship between stock levels and product types. The tree map is divided into sections representing different product types: </a:t>
            </a:r>
            <a:r>
              <a:rPr lang="en-US" sz="1600" cap="none" dirty="0">
                <a:solidFill>
                  <a:srgbClr val="FF0000"/>
                </a:solidFill>
                <a:latin typeface="Times New Roman" panose="02020603050405020304" pitchFamily="18" charset="0"/>
                <a:cs typeface="Times New Roman" panose="02020603050405020304" pitchFamily="18" charset="0"/>
              </a:rPr>
              <a:t>haircare, skincare, and cosmetics</a:t>
            </a:r>
            <a:r>
              <a:rPr lang="en-US" sz="1600" b="0" cap="none" dirty="0">
                <a:latin typeface="Times New Roman" panose="02020603050405020304" pitchFamily="18" charset="0"/>
                <a:cs typeface="Times New Roman" panose="02020603050405020304" pitchFamily="18" charset="0"/>
              </a:rPr>
              <a:t>. Each section's size is proportional to the stock level of that product type.</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From the chart, it's observed that </a:t>
            </a:r>
            <a:r>
              <a:rPr lang="en-US" sz="1600" cap="none" dirty="0">
                <a:latin typeface="Times New Roman" panose="02020603050405020304" pitchFamily="18" charset="0"/>
                <a:cs typeface="Times New Roman" panose="02020603050405020304" pitchFamily="18" charset="0"/>
              </a:rPr>
              <a:t>haircare</a:t>
            </a:r>
            <a:r>
              <a:rPr lang="en-US" sz="1600" b="0" cap="none" dirty="0">
                <a:latin typeface="Times New Roman" panose="02020603050405020304" pitchFamily="18" charset="0"/>
                <a:cs typeface="Times New Roman" panose="02020603050405020304" pitchFamily="18" charset="0"/>
              </a:rPr>
              <a:t> has the </a:t>
            </a:r>
            <a:r>
              <a:rPr lang="en-US" sz="1600" cap="none" dirty="0">
                <a:latin typeface="Times New Roman" panose="02020603050405020304" pitchFamily="18" charset="0"/>
                <a:cs typeface="Times New Roman" panose="02020603050405020304" pitchFamily="18" charset="0"/>
              </a:rPr>
              <a:t>highest stock level </a:t>
            </a:r>
            <a:r>
              <a:rPr lang="en-US" sz="1600" b="0" cap="none" dirty="0">
                <a:latin typeface="Times New Roman" panose="02020603050405020304" pitchFamily="18" charset="0"/>
                <a:cs typeface="Times New Roman" panose="02020603050405020304" pitchFamily="18" charset="0"/>
              </a:rPr>
              <a:t>with </a:t>
            </a:r>
            <a:r>
              <a:rPr lang="en-US" sz="1600" cap="none" dirty="0">
                <a:solidFill>
                  <a:srgbClr val="FF0000"/>
                </a:solidFill>
                <a:latin typeface="Times New Roman" panose="02020603050405020304" pitchFamily="18" charset="0"/>
                <a:cs typeface="Times New Roman" panose="02020603050405020304" pitchFamily="18" charset="0"/>
              </a:rPr>
              <a:t>1644 units</a:t>
            </a:r>
            <a:r>
              <a:rPr lang="en-US" sz="1600" b="0" cap="none" dirty="0">
                <a:latin typeface="Times New Roman" panose="02020603050405020304" pitchFamily="18" charset="0"/>
                <a:cs typeface="Times New Roman" panose="02020603050405020304" pitchFamily="18" charset="0"/>
              </a:rPr>
              <a:t>, followed by </a:t>
            </a:r>
            <a:r>
              <a:rPr lang="en-US" sz="1600" cap="none" dirty="0">
                <a:latin typeface="Times New Roman" panose="02020603050405020304" pitchFamily="18" charset="0"/>
                <a:cs typeface="Times New Roman" panose="02020603050405020304" pitchFamily="18" charset="0"/>
              </a:rPr>
              <a:t>skincare</a:t>
            </a:r>
            <a:r>
              <a:rPr lang="en-US" sz="1600" b="0" cap="none" dirty="0">
                <a:latin typeface="Times New Roman" panose="02020603050405020304" pitchFamily="18" charset="0"/>
                <a:cs typeface="Times New Roman" panose="02020603050405020304" pitchFamily="18" charset="0"/>
              </a:rPr>
              <a:t> with </a:t>
            </a:r>
            <a:r>
              <a:rPr lang="en-US" sz="1600" cap="none" dirty="0">
                <a:solidFill>
                  <a:srgbClr val="FF0000"/>
                </a:solidFill>
                <a:latin typeface="Times New Roman" panose="02020603050405020304" pitchFamily="18" charset="0"/>
                <a:cs typeface="Times New Roman" panose="02020603050405020304" pitchFamily="18" charset="0"/>
              </a:rPr>
              <a:t>1608 units</a:t>
            </a:r>
            <a:r>
              <a:rPr lang="en-US" sz="1600" b="0" cap="none" dirty="0">
                <a:latin typeface="Times New Roman" panose="02020603050405020304" pitchFamily="18" charset="0"/>
                <a:cs typeface="Times New Roman" panose="02020603050405020304" pitchFamily="18" charset="0"/>
              </a:rPr>
              <a:t>, and </a:t>
            </a:r>
            <a:r>
              <a:rPr lang="en-US" sz="1600" cap="none" dirty="0">
                <a:latin typeface="Times New Roman" panose="02020603050405020304" pitchFamily="18" charset="0"/>
                <a:cs typeface="Times New Roman" panose="02020603050405020304" pitchFamily="18" charset="0"/>
              </a:rPr>
              <a:t>cosmetics</a:t>
            </a:r>
            <a:r>
              <a:rPr lang="en-US" sz="1600" b="0" cap="none" dirty="0">
                <a:latin typeface="Times New Roman" panose="02020603050405020304" pitchFamily="18" charset="0"/>
                <a:cs typeface="Times New Roman" panose="02020603050405020304" pitchFamily="18" charset="0"/>
              </a:rPr>
              <a:t> with </a:t>
            </a:r>
            <a:r>
              <a:rPr lang="en-US" sz="1600" cap="none" dirty="0">
                <a:solidFill>
                  <a:srgbClr val="FF0000"/>
                </a:solidFill>
                <a:latin typeface="Times New Roman" panose="02020603050405020304" pitchFamily="18" charset="0"/>
                <a:cs typeface="Times New Roman" panose="02020603050405020304" pitchFamily="18" charset="0"/>
              </a:rPr>
              <a:t>1525 units</a:t>
            </a:r>
            <a:r>
              <a:rPr lang="en-US" sz="1600" b="0" cap="none" dirty="0">
                <a:latin typeface="Times New Roman" panose="02020603050405020304" pitchFamily="18" charset="0"/>
                <a:cs typeface="Times New Roman" panose="02020603050405020304" pitchFamily="18" charset="0"/>
              </a:rPr>
              <a:t>. Haircare products are the most stocked, while cosmetics have the lowest stock level.</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is relevant for inventory management and decision-making. </a:t>
            </a:r>
            <a:r>
              <a:rPr lang="en-US" sz="1600" cap="none" dirty="0">
                <a:latin typeface="Times New Roman" panose="02020603050405020304" pitchFamily="18" charset="0"/>
                <a:cs typeface="Times New Roman" panose="02020603050405020304" pitchFamily="18" charset="0"/>
              </a:rPr>
              <a:t>It helps understand which product types have higher or lower stock levels, allowing for better planning and resource allocation</a:t>
            </a:r>
            <a:r>
              <a:rPr lang="en-US" sz="1600" b="0" cap="none" dirty="0">
                <a:latin typeface="Times New Roman" panose="02020603050405020304" pitchFamily="18" charset="0"/>
                <a:cs typeface="Times New Roman" panose="02020603050405020304" pitchFamily="18" charset="0"/>
              </a:rPr>
              <a:t>. For instance, if cosmetics are in high demand but have the lowest stock, it might be necessary to increase inventory for cosmetics to meet customer needs. Conversely, if haircare products are overstocked, it might be beneficial to implement strategies to boost sales or reduce stock levels.</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C073149-1DC7-4399-636D-D1E2870DEA34}"/>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BD7C7CE3-5AAB-BBD4-09A8-01AA42C10FF7}"/>
              </a:ext>
            </a:extLst>
          </p:cNvPr>
          <p:cNvSpPr txBox="1">
            <a:spLocks/>
          </p:cNvSpPr>
          <p:nvPr/>
        </p:nvSpPr>
        <p:spPr>
          <a:xfrm>
            <a:off x="8420726" y="4955691"/>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24. Stock level By Product Type</a:t>
            </a:r>
          </a:p>
        </p:txBody>
      </p:sp>
      <p:pic>
        <p:nvPicPr>
          <p:cNvPr id="8" name="Picture 7">
            <a:extLst>
              <a:ext uri="{FF2B5EF4-FFF2-40B4-BE49-F238E27FC236}">
                <a16:creationId xmlns:a16="http://schemas.microsoft.com/office/drawing/2014/main" id="{B9E33F2A-DEDB-5D50-4D91-2F39B9996D74}"/>
              </a:ext>
            </a:extLst>
          </p:cNvPr>
          <p:cNvPicPr>
            <a:picLocks noChangeAspect="1"/>
          </p:cNvPicPr>
          <p:nvPr/>
        </p:nvPicPr>
        <p:blipFill>
          <a:blip r:embed="rId3"/>
          <a:stretch>
            <a:fillRect/>
          </a:stretch>
        </p:blipFill>
        <p:spPr>
          <a:xfrm>
            <a:off x="8018913" y="1953185"/>
            <a:ext cx="3823494" cy="2951629"/>
          </a:xfrm>
          <a:prstGeom prst="rect">
            <a:avLst/>
          </a:prstGeom>
        </p:spPr>
      </p:pic>
    </p:spTree>
    <p:extLst>
      <p:ext uri="{BB962C8B-B14F-4D97-AF65-F5344CB8AC3E}">
        <p14:creationId xmlns:p14="http://schemas.microsoft.com/office/powerpoint/2010/main" val="2449513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62FF9-2707-E112-A085-04B9F4EB5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D0061-4992-190B-8C96-A8BE10FF7A62}"/>
              </a:ext>
            </a:extLst>
          </p:cNvPr>
          <p:cNvSpPr>
            <a:spLocks noGrp="1"/>
          </p:cNvSpPr>
          <p:nvPr>
            <p:ph type="title"/>
          </p:nvPr>
        </p:nvSpPr>
        <p:spPr>
          <a:xfrm>
            <a:off x="2648932" y="0"/>
            <a:ext cx="6894136" cy="6894136"/>
          </a:xfrm>
          <a:solidFill>
            <a:schemeClr val="tx1">
              <a:lumMod val="75000"/>
            </a:schemeClr>
          </a:solidFill>
        </p:spPr>
        <p:txBody>
          <a:bodyPr/>
          <a:lstStyle/>
          <a:p>
            <a:r>
              <a:rPr lang="en-US" dirty="0">
                <a:solidFill>
                  <a:srgbClr val="FF0000"/>
                </a:solidFill>
              </a:rPr>
              <a:t>sales &amp;</a:t>
            </a:r>
            <a:br>
              <a:rPr lang="en-US" dirty="0">
                <a:solidFill>
                  <a:srgbClr val="FF0000"/>
                </a:solidFill>
              </a:rPr>
            </a:br>
            <a:r>
              <a:rPr lang="en-US" dirty="0">
                <a:solidFill>
                  <a:srgbClr val="FF0000"/>
                </a:solidFill>
              </a:rPr>
              <a:t> order Fulfillment</a:t>
            </a:r>
            <a:br>
              <a:rPr lang="en-US" dirty="0">
                <a:solidFill>
                  <a:srgbClr val="FF0000"/>
                </a:solidFill>
              </a:rPr>
            </a:br>
            <a:r>
              <a:rPr lang="en-US" dirty="0">
                <a:solidFill>
                  <a:srgbClr val="FF0000"/>
                </a:solidFill>
              </a:rPr>
              <a:t>PHASE </a:t>
            </a:r>
            <a:br>
              <a:rPr lang="en-US" dirty="0">
                <a:solidFill>
                  <a:srgbClr val="FF0000"/>
                </a:solidFill>
              </a:rPr>
            </a:br>
            <a:r>
              <a:rPr lang="en-US" dirty="0">
                <a:solidFill>
                  <a:srgbClr val="FF0000"/>
                </a:solidFill>
              </a:rPr>
              <a:t>ANALYSIS </a:t>
            </a:r>
          </a:p>
        </p:txBody>
      </p:sp>
    </p:spTree>
    <p:extLst>
      <p:ext uri="{BB962C8B-B14F-4D97-AF65-F5344CB8AC3E}">
        <p14:creationId xmlns:p14="http://schemas.microsoft.com/office/powerpoint/2010/main" val="2167672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672D9-BA59-7B6F-2413-D25EA5963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AA367-1BC2-5C70-1B21-7CC5987FF79F}"/>
              </a:ext>
            </a:extLst>
          </p:cNvPr>
          <p:cNvSpPr>
            <a:spLocks noGrp="1"/>
          </p:cNvSpPr>
          <p:nvPr>
            <p:ph type="title"/>
          </p:nvPr>
        </p:nvSpPr>
        <p:spPr>
          <a:xfrm>
            <a:off x="592344" y="25318"/>
            <a:ext cx="10849995" cy="1307592"/>
          </a:xfrm>
        </p:spPr>
        <p:txBody>
          <a:bodyPr/>
          <a:lstStyle/>
          <a:p>
            <a:r>
              <a:rPr lang="en-US" sz="3600" dirty="0">
                <a:latin typeface="Berlin Sans FB Demi" panose="020E0802020502020306" pitchFamily="34" charset="0"/>
              </a:rPr>
              <a:t>Sales &amp; Order fulfillment phase </a:t>
            </a:r>
            <a:r>
              <a:rPr lang="en-US" sz="3600"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EC82FF88-8619-3559-B627-C47407A77E92}"/>
              </a:ext>
            </a:extLst>
          </p:cNvPr>
          <p:cNvSpPr>
            <a:spLocks noGrp="1"/>
          </p:cNvSpPr>
          <p:nvPr>
            <p:ph sz="half" idx="2"/>
          </p:nvPr>
        </p:nvSpPr>
        <p:spPr>
          <a:xfrm>
            <a:off x="519848" y="1339926"/>
            <a:ext cx="5668395" cy="432620"/>
          </a:xfrm>
        </p:spPr>
        <p:txBody>
          <a:bodyPr/>
          <a:lstStyle/>
          <a:p>
            <a:r>
              <a:rPr lang="en-US" u="sng" dirty="0">
                <a:solidFill>
                  <a:srgbClr val="FF0000"/>
                </a:solidFill>
                <a:latin typeface="Aptos Display" panose="020B0004020202020204" pitchFamily="34" charset="0"/>
              </a:rPr>
              <a:t>1.  Revenue By Product type</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6CFB2870-7143-9BCE-F4FE-CD3F1DED722F}"/>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38</a:t>
            </a:fld>
            <a:endParaRPr lang="en-US" dirty="0"/>
          </a:p>
        </p:txBody>
      </p:sp>
      <p:sp>
        <p:nvSpPr>
          <p:cNvPr id="4" name="Content Placeholder 2">
            <a:extLst>
              <a:ext uri="{FF2B5EF4-FFF2-40B4-BE49-F238E27FC236}">
                <a16:creationId xmlns:a16="http://schemas.microsoft.com/office/drawing/2014/main" id="{50A3C81A-C900-30CF-2900-97B7B306E9D8}"/>
              </a:ext>
            </a:extLst>
          </p:cNvPr>
          <p:cNvSpPr txBox="1">
            <a:spLocks/>
          </p:cNvSpPr>
          <p:nvPr/>
        </p:nvSpPr>
        <p:spPr>
          <a:xfrm>
            <a:off x="500183" y="1779562"/>
            <a:ext cx="7417838"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tree map chart titled "</a:t>
            </a:r>
            <a:r>
              <a:rPr lang="en-US" sz="1600" cap="none" dirty="0">
                <a:latin typeface="Times New Roman" panose="02020603050405020304" pitchFamily="18" charset="0"/>
                <a:cs typeface="Times New Roman" panose="02020603050405020304" pitchFamily="18" charset="0"/>
              </a:rPr>
              <a:t>Revenue By Product Type</a:t>
            </a:r>
            <a:r>
              <a:rPr lang="en-US" sz="1600" b="0" cap="none" dirty="0">
                <a:latin typeface="Times New Roman" panose="02020603050405020304" pitchFamily="18" charset="0"/>
                <a:cs typeface="Times New Roman" panose="02020603050405020304" pitchFamily="18" charset="0"/>
              </a:rPr>
              <a:t>" provides a visual representation of the revenue generated by three different product types: skincare, haircare, and cosmetics.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chart demonstrates that </a:t>
            </a:r>
            <a:r>
              <a:rPr lang="en-US" sz="1600" cap="none" dirty="0">
                <a:latin typeface="Times New Roman" panose="02020603050405020304" pitchFamily="18" charset="0"/>
                <a:cs typeface="Times New Roman" panose="02020603050405020304" pitchFamily="18" charset="0"/>
              </a:rPr>
              <a:t>skincare products generate the highest revenue</a:t>
            </a:r>
            <a:r>
              <a:rPr lang="en-US" sz="1600" b="0" cap="none" dirty="0">
                <a:latin typeface="Times New Roman" panose="02020603050405020304" pitchFamily="18" charset="0"/>
                <a:cs typeface="Times New Roman" panose="02020603050405020304" pitchFamily="18" charset="0"/>
              </a:rPr>
              <a:t>, amounting to </a:t>
            </a:r>
            <a:r>
              <a:rPr lang="en-US" sz="1600" cap="none" dirty="0">
                <a:solidFill>
                  <a:srgbClr val="FF0000"/>
                </a:solidFill>
                <a:latin typeface="Times New Roman" panose="02020603050405020304" pitchFamily="18" charset="0"/>
                <a:cs typeface="Times New Roman" panose="02020603050405020304" pitchFamily="18" charset="0"/>
              </a:rPr>
              <a:t>241.63K</a:t>
            </a:r>
            <a:r>
              <a:rPr lang="en-US" sz="1600" b="0" cap="none" dirty="0">
                <a:latin typeface="Times New Roman" panose="02020603050405020304" pitchFamily="18" charset="0"/>
                <a:cs typeface="Times New Roman" panose="02020603050405020304" pitchFamily="18" charset="0"/>
              </a:rPr>
              <a:t>. The large red rectangle emphasizes its dominance in revenue contribution, </a:t>
            </a:r>
            <a:r>
              <a:rPr lang="en-US" sz="1600" cap="none" dirty="0">
                <a:latin typeface="Times New Roman" panose="02020603050405020304" pitchFamily="18" charset="0"/>
                <a:cs typeface="Times New Roman" panose="02020603050405020304" pitchFamily="18" charset="0"/>
              </a:rPr>
              <a:t>indicating high demand and importance </a:t>
            </a:r>
            <a:r>
              <a:rPr lang="en-US" sz="1600" b="0" cap="none" dirty="0">
                <a:latin typeface="Times New Roman" panose="02020603050405020304" pitchFamily="18" charset="0"/>
                <a:cs typeface="Times New Roman" panose="02020603050405020304" pitchFamily="18" charset="0"/>
              </a:rPr>
              <a:t>in the market.</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Haircare products </a:t>
            </a:r>
            <a:r>
              <a:rPr lang="en-US" sz="1600" b="0" cap="none" dirty="0">
                <a:latin typeface="Times New Roman" panose="02020603050405020304" pitchFamily="18" charset="0"/>
                <a:cs typeface="Times New Roman" panose="02020603050405020304" pitchFamily="18" charset="0"/>
              </a:rPr>
              <a:t>come in second, with a </a:t>
            </a:r>
            <a:r>
              <a:rPr lang="en-US" sz="1600" cap="none" dirty="0">
                <a:solidFill>
                  <a:srgbClr val="FF0000"/>
                </a:solidFill>
                <a:latin typeface="Times New Roman" panose="02020603050405020304" pitchFamily="18" charset="0"/>
                <a:cs typeface="Times New Roman" panose="02020603050405020304" pitchFamily="18" charset="0"/>
              </a:rPr>
              <a:t>revenue of 174.46K</a:t>
            </a:r>
            <a:r>
              <a:rPr lang="en-US" sz="1600" b="0" cap="none" dirty="0">
                <a:latin typeface="Times New Roman" panose="02020603050405020304" pitchFamily="18" charset="0"/>
                <a:cs typeface="Times New Roman" panose="02020603050405020304" pitchFamily="18" charset="0"/>
              </a:rPr>
              <a:t>. The purple rectangle, while smaller than skincare, still signifies a significant share of the total revenue. This shows that haircare products are also crucial for overall business revenue.</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Cosmetics</a:t>
            </a:r>
            <a:r>
              <a:rPr lang="en-US" sz="1600" b="0" cap="none" dirty="0">
                <a:latin typeface="Times New Roman" panose="02020603050405020304" pitchFamily="18" charset="0"/>
                <a:cs typeface="Times New Roman" panose="02020603050405020304" pitchFamily="18" charset="0"/>
              </a:rPr>
              <a:t> generate the </a:t>
            </a:r>
            <a:r>
              <a:rPr lang="en-US" sz="1600" cap="none" dirty="0">
                <a:latin typeface="Times New Roman" panose="02020603050405020304" pitchFamily="18" charset="0"/>
                <a:cs typeface="Times New Roman" panose="02020603050405020304" pitchFamily="18" charset="0"/>
              </a:rPr>
              <a:t>lowest revenue </a:t>
            </a:r>
            <a:r>
              <a:rPr lang="en-US" sz="1600" b="0" cap="none" dirty="0">
                <a:latin typeface="Times New Roman" panose="02020603050405020304" pitchFamily="18" charset="0"/>
                <a:cs typeface="Times New Roman" panose="02020603050405020304" pitchFamily="18" charset="0"/>
              </a:rPr>
              <a:t>among the three, with </a:t>
            </a:r>
            <a:r>
              <a:rPr lang="en-US" sz="1600" cap="none" dirty="0">
                <a:solidFill>
                  <a:srgbClr val="FF0000"/>
                </a:solidFill>
                <a:latin typeface="Times New Roman" panose="02020603050405020304" pitchFamily="18" charset="0"/>
                <a:cs typeface="Times New Roman" panose="02020603050405020304" pitchFamily="18" charset="0"/>
              </a:rPr>
              <a:t>161.52K</a:t>
            </a:r>
            <a:r>
              <a:rPr lang="en-US" sz="1600" b="0" cap="none" dirty="0">
                <a:latin typeface="Times New Roman" panose="02020603050405020304" pitchFamily="18" charset="0"/>
                <a:cs typeface="Times New Roman" panose="02020603050405020304" pitchFamily="18" charset="0"/>
              </a:rPr>
              <a:t>. The smallest blue rectangle highlights its relatively lower contribution, but still a substantial part of the revenue stream.</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By visualizing this data, the tree map helps to quickly identify which product types are performing best in terms of revenue. </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5A592E1D-6CBB-F57F-5AD4-0A3E5EE12DAB}"/>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DFD23C79-2C80-816A-D7AF-2562F0EF9886}"/>
              </a:ext>
            </a:extLst>
          </p:cNvPr>
          <p:cNvSpPr txBox="1">
            <a:spLocks/>
          </p:cNvSpPr>
          <p:nvPr/>
        </p:nvSpPr>
        <p:spPr>
          <a:xfrm>
            <a:off x="8420726" y="5289988"/>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25. Revenue By Product Type</a:t>
            </a:r>
          </a:p>
        </p:txBody>
      </p:sp>
      <p:pic>
        <p:nvPicPr>
          <p:cNvPr id="9" name="Picture 8">
            <a:extLst>
              <a:ext uri="{FF2B5EF4-FFF2-40B4-BE49-F238E27FC236}">
                <a16:creationId xmlns:a16="http://schemas.microsoft.com/office/drawing/2014/main" id="{3A8CEE50-CCE1-5692-047B-BDE36D274073}"/>
              </a:ext>
            </a:extLst>
          </p:cNvPr>
          <p:cNvPicPr>
            <a:picLocks noChangeAspect="1"/>
          </p:cNvPicPr>
          <p:nvPr/>
        </p:nvPicPr>
        <p:blipFill>
          <a:blip r:embed="rId3"/>
          <a:stretch>
            <a:fillRect/>
          </a:stretch>
        </p:blipFill>
        <p:spPr>
          <a:xfrm>
            <a:off x="8033590" y="2128344"/>
            <a:ext cx="3551228" cy="3161644"/>
          </a:xfrm>
          <a:prstGeom prst="rect">
            <a:avLst/>
          </a:prstGeom>
        </p:spPr>
      </p:pic>
    </p:spTree>
    <p:extLst>
      <p:ext uri="{BB962C8B-B14F-4D97-AF65-F5344CB8AC3E}">
        <p14:creationId xmlns:p14="http://schemas.microsoft.com/office/powerpoint/2010/main" val="2313324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DB4D0-EDB1-F00C-0BCC-88DC307C0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DD355-3605-2F02-1279-DA1F9DDBF999}"/>
              </a:ext>
            </a:extLst>
          </p:cNvPr>
          <p:cNvSpPr>
            <a:spLocks noGrp="1"/>
          </p:cNvSpPr>
          <p:nvPr>
            <p:ph type="title"/>
          </p:nvPr>
        </p:nvSpPr>
        <p:spPr>
          <a:xfrm>
            <a:off x="592344" y="25318"/>
            <a:ext cx="10849995" cy="1307592"/>
          </a:xfrm>
        </p:spPr>
        <p:txBody>
          <a:bodyPr/>
          <a:lstStyle/>
          <a:p>
            <a:r>
              <a:rPr lang="en-US" sz="3600" dirty="0">
                <a:latin typeface="Berlin Sans FB Demi" panose="020E0802020502020306" pitchFamily="34" charset="0"/>
              </a:rPr>
              <a:t>Sales &amp; Order fulfillment phase </a:t>
            </a:r>
            <a:r>
              <a:rPr lang="en-US" sz="3600"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CDBB2E89-0641-F0CB-26E3-F84887BD13DE}"/>
              </a:ext>
            </a:extLst>
          </p:cNvPr>
          <p:cNvSpPr>
            <a:spLocks noGrp="1"/>
          </p:cNvSpPr>
          <p:nvPr>
            <p:ph sz="half" idx="2"/>
          </p:nvPr>
        </p:nvSpPr>
        <p:spPr>
          <a:xfrm>
            <a:off x="519848" y="1339926"/>
            <a:ext cx="5668395" cy="432620"/>
          </a:xfrm>
        </p:spPr>
        <p:txBody>
          <a:bodyPr/>
          <a:lstStyle/>
          <a:p>
            <a:r>
              <a:rPr lang="en-US" u="sng" dirty="0">
                <a:solidFill>
                  <a:srgbClr val="FF0000"/>
                </a:solidFill>
                <a:latin typeface="Aptos Display" panose="020B0004020202020204" pitchFamily="34" charset="0"/>
              </a:rPr>
              <a:t>2.  Units Sold By Customer </a:t>
            </a:r>
            <a:r>
              <a:rPr lang="en-US" u="sng" dirty="0" err="1">
                <a:solidFill>
                  <a:srgbClr val="FF0000"/>
                </a:solidFill>
                <a:latin typeface="Aptos Display" panose="020B0004020202020204" pitchFamily="34" charset="0"/>
              </a:rPr>
              <a:t>demograhics</a:t>
            </a:r>
            <a:endParaRPr lang="en-US" u="sng" dirty="0">
              <a:solidFill>
                <a:srgbClr val="FF0000"/>
              </a:solidFill>
              <a:latin typeface="Aptos Display" panose="020B0004020202020204" pitchFamily="34" charset="0"/>
            </a:endParaRP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82F907B6-620D-2488-2DB1-4295274FE2A4}"/>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39</a:t>
            </a:fld>
            <a:endParaRPr lang="en-US" dirty="0"/>
          </a:p>
        </p:txBody>
      </p:sp>
      <p:sp>
        <p:nvSpPr>
          <p:cNvPr id="4" name="Content Placeholder 2">
            <a:extLst>
              <a:ext uri="{FF2B5EF4-FFF2-40B4-BE49-F238E27FC236}">
                <a16:creationId xmlns:a16="http://schemas.microsoft.com/office/drawing/2014/main" id="{35985B15-92E4-6DF2-EB59-2B7DD541067E}"/>
              </a:ext>
            </a:extLst>
          </p:cNvPr>
          <p:cNvSpPr txBox="1">
            <a:spLocks/>
          </p:cNvSpPr>
          <p:nvPr/>
        </p:nvSpPr>
        <p:spPr>
          <a:xfrm>
            <a:off x="462490" y="1779562"/>
            <a:ext cx="7339340"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Units Sold By Customer Demo</a:t>
            </a:r>
            <a:r>
              <a:rPr lang="en-US" sz="1600" b="0" cap="none" dirty="0">
                <a:latin typeface="Times New Roman" panose="02020603050405020304" pitchFamily="18" charset="0"/>
                <a:cs typeface="Times New Roman" panose="02020603050405020304" pitchFamily="18" charset="0"/>
              </a:rPr>
              <a:t>" displays the distribution of units sold across various customer demographics. The </a:t>
            </a:r>
            <a:r>
              <a:rPr lang="en-US" sz="1600" cap="none" dirty="0">
                <a:latin typeface="Times New Roman" panose="02020603050405020304" pitchFamily="18" charset="0"/>
                <a:cs typeface="Times New Roman" panose="02020603050405020304" pitchFamily="18" charset="0"/>
              </a:rPr>
              <a:t>highest number of units sold is to customers with </a:t>
            </a:r>
            <a:r>
              <a:rPr lang="en-US" sz="1600" cap="none" dirty="0">
                <a:solidFill>
                  <a:srgbClr val="FF0000"/>
                </a:solidFill>
                <a:latin typeface="Times New Roman" panose="02020603050405020304" pitchFamily="18" charset="0"/>
                <a:cs typeface="Times New Roman" panose="02020603050405020304" pitchFamily="18" charset="0"/>
              </a:rPr>
              <a:t>unknown demographics</a:t>
            </a:r>
            <a:r>
              <a:rPr lang="en-US" sz="1600" cap="none" dirty="0">
                <a:latin typeface="Times New Roman" panose="02020603050405020304" pitchFamily="18" charset="0"/>
                <a:cs typeface="Times New Roman" panose="02020603050405020304" pitchFamily="18" charset="0"/>
              </a:rPr>
              <a:t>, totaling </a:t>
            </a:r>
            <a:r>
              <a:rPr lang="en-US" sz="1600" cap="none" dirty="0">
                <a:solidFill>
                  <a:srgbClr val="FF0000"/>
                </a:solidFill>
                <a:latin typeface="Times New Roman" panose="02020603050405020304" pitchFamily="18" charset="0"/>
                <a:cs typeface="Times New Roman" panose="02020603050405020304" pitchFamily="18" charset="0"/>
              </a:rPr>
              <a:t>15,211 units</a:t>
            </a:r>
            <a:r>
              <a:rPr lang="en-US" sz="1600" b="0" cap="none" dirty="0">
                <a:latin typeface="Times New Roman" panose="02020603050405020304" pitchFamily="18" charset="0"/>
                <a:cs typeface="Times New Roman" panose="02020603050405020304" pitchFamily="18" charset="0"/>
              </a:rPr>
              <a:t>. This suggests that a significant portion of sales data lacks detailed demographic information, highlighting an opportunity to improve data collection processes.</a:t>
            </a:r>
          </a:p>
          <a:p>
            <a:pPr marL="285750" indent="-285750" algn="just">
              <a:buFont typeface="Arial" panose="020B0604020202020204" pitchFamily="34" charset="0"/>
              <a:buChar char="•"/>
            </a:pPr>
            <a:r>
              <a:rPr lang="en-US" sz="1600" cap="none" dirty="0">
                <a:solidFill>
                  <a:srgbClr val="FF0000"/>
                </a:solidFill>
                <a:latin typeface="Times New Roman" panose="02020603050405020304" pitchFamily="18" charset="0"/>
                <a:cs typeface="Times New Roman" panose="02020603050405020304" pitchFamily="18" charset="0"/>
              </a:rPr>
              <a:t>Female customers </a:t>
            </a:r>
            <a:r>
              <a:rPr lang="en-US" sz="1600" b="0" cap="none" dirty="0">
                <a:latin typeface="Times New Roman" panose="02020603050405020304" pitchFamily="18" charset="0"/>
                <a:cs typeface="Times New Roman" panose="02020603050405020304" pitchFamily="18" charset="0"/>
              </a:rPr>
              <a:t>account for the </a:t>
            </a:r>
            <a:r>
              <a:rPr lang="en-US" sz="1600" cap="none" dirty="0">
                <a:latin typeface="Times New Roman" panose="02020603050405020304" pitchFamily="18" charset="0"/>
                <a:cs typeface="Times New Roman" panose="02020603050405020304" pitchFamily="18" charset="0"/>
              </a:rPr>
              <a:t>second-highest units sold</a:t>
            </a:r>
            <a:r>
              <a:rPr lang="en-US" sz="1600" b="0" cap="none" dirty="0">
                <a:latin typeface="Times New Roman" panose="02020603050405020304" pitchFamily="18" charset="0"/>
                <a:cs typeface="Times New Roman" panose="02020603050405020304" pitchFamily="18" charset="0"/>
              </a:rPr>
              <a:t>, with </a:t>
            </a:r>
            <a:r>
              <a:rPr lang="en-US" sz="1600" cap="none" dirty="0">
                <a:solidFill>
                  <a:srgbClr val="FF0000"/>
                </a:solidFill>
                <a:latin typeface="Times New Roman" panose="02020603050405020304" pitchFamily="18" charset="0"/>
                <a:cs typeface="Times New Roman" panose="02020603050405020304" pitchFamily="18" charset="0"/>
              </a:rPr>
              <a:t>12,801 units</a:t>
            </a:r>
            <a:r>
              <a:rPr lang="en-US" sz="1600" b="0" cap="none" dirty="0">
                <a:latin typeface="Times New Roman" panose="02020603050405020304" pitchFamily="18" charset="0"/>
                <a:cs typeface="Times New Roman" panose="02020603050405020304" pitchFamily="18" charset="0"/>
              </a:rPr>
              <a:t>. This indicates a strong preference or demand for the product among female customers. </a:t>
            </a:r>
            <a:r>
              <a:rPr lang="en-US" sz="1600" cap="none" dirty="0">
                <a:latin typeface="Times New Roman" panose="02020603050405020304" pitchFamily="18" charset="0"/>
                <a:cs typeface="Times New Roman" panose="02020603050405020304" pitchFamily="18" charset="0"/>
              </a:rPr>
              <a:t>Non-binary customers have purchased </a:t>
            </a:r>
            <a:r>
              <a:rPr lang="en-US" sz="1600" cap="none" dirty="0">
                <a:solidFill>
                  <a:srgbClr val="FF0000"/>
                </a:solidFill>
                <a:latin typeface="Times New Roman" panose="02020603050405020304" pitchFamily="18" charset="0"/>
                <a:cs typeface="Times New Roman" panose="02020603050405020304" pitchFamily="18" charset="0"/>
              </a:rPr>
              <a:t>10,580 units</a:t>
            </a:r>
            <a:r>
              <a:rPr lang="en-US" sz="1600" b="0" cap="none" dirty="0">
                <a:latin typeface="Times New Roman" panose="02020603050405020304" pitchFamily="18" charset="0"/>
                <a:cs typeface="Times New Roman" panose="02020603050405020304" pitchFamily="18" charset="0"/>
              </a:rPr>
              <a:t>, representing a notable portion of the sales. This demographic's presence in the sales data underscores the importance of inclusive marketing and product offerings that cater to diverse customer needs.</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Male customers account for </a:t>
            </a:r>
            <a:r>
              <a:rPr lang="en-US" sz="1600" cap="none" dirty="0">
                <a:solidFill>
                  <a:srgbClr val="FF0000"/>
                </a:solidFill>
                <a:latin typeface="Times New Roman" panose="02020603050405020304" pitchFamily="18" charset="0"/>
                <a:cs typeface="Times New Roman" panose="02020603050405020304" pitchFamily="18" charset="0"/>
              </a:rPr>
              <a:t>7,507 units</a:t>
            </a:r>
            <a:r>
              <a:rPr lang="en-US" sz="1600" b="0" cap="none" dirty="0">
                <a:latin typeface="Times New Roman" panose="02020603050405020304" pitchFamily="18" charset="0"/>
                <a:cs typeface="Times New Roman" panose="02020603050405020304" pitchFamily="18" charset="0"/>
              </a:rPr>
              <a:t>, making up the </a:t>
            </a:r>
            <a:r>
              <a:rPr lang="en-US" sz="1600" cap="none" dirty="0">
                <a:latin typeface="Times New Roman" panose="02020603050405020304" pitchFamily="18" charset="0"/>
                <a:cs typeface="Times New Roman" panose="02020603050405020304" pitchFamily="18" charset="0"/>
              </a:rPr>
              <a:t>smallest share of units sold among the known demographics</a:t>
            </a:r>
            <a:r>
              <a:rPr lang="en-US" sz="1600" b="0" cap="none" dirty="0">
                <a:latin typeface="Times New Roman" panose="02020603050405020304" pitchFamily="18" charset="0"/>
                <a:cs typeface="Times New Roman" panose="02020603050405020304" pitchFamily="18" charset="0"/>
              </a:rPr>
              <a:t>. While lower in comparison to other demographics, this segment still contributes significantly to the overall sales and may benefit from targeted marketing efforts to boost engagement.</a:t>
            </a:r>
          </a:p>
        </p:txBody>
      </p:sp>
      <p:sp>
        <p:nvSpPr>
          <p:cNvPr id="6" name="Rectangle 5">
            <a:extLst>
              <a:ext uri="{FF2B5EF4-FFF2-40B4-BE49-F238E27FC236}">
                <a16:creationId xmlns:a16="http://schemas.microsoft.com/office/drawing/2014/main" id="{44DA98FA-7B5C-20F1-981A-24EB607C4DAB}"/>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5C508578-E57A-F63A-C03E-EFB49EC97B3B}"/>
              </a:ext>
            </a:extLst>
          </p:cNvPr>
          <p:cNvSpPr txBox="1">
            <a:spLocks/>
          </p:cNvSpPr>
          <p:nvPr/>
        </p:nvSpPr>
        <p:spPr>
          <a:xfrm>
            <a:off x="8227190" y="5236289"/>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26. Units sold By Customer Gender</a:t>
            </a:r>
          </a:p>
        </p:txBody>
      </p:sp>
      <p:pic>
        <p:nvPicPr>
          <p:cNvPr id="8" name="Picture 7">
            <a:extLst>
              <a:ext uri="{FF2B5EF4-FFF2-40B4-BE49-F238E27FC236}">
                <a16:creationId xmlns:a16="http://schemas.microsoft.com/office/drawing/2014/main" id="{15C3785E-793A-0B06-40A4-1266F711A6BF}"/>
              </a:ext>
            </a:extLst>
          </p:cNvPr>
          <p:cNvPicPr>
            <a:picLocks noChangeAspect="1"/>
          </p:cNvPicPr>
          <p:nvPr/>
        </p:nvPicPr>
        <p:blipFill>
          <a:blip r:embed="rId3"/>
          <a:stretch>
            <a:fillRect/>
          </a:stretch>
        </p:blipFill>
        <p:spPr>
          <a:xfrm>
            <a:off x="8059841" y="2270404"/>
            <a:ext cx="3748111" cy="2965885"/>
          </a:xfrm>
          <a:prstGeom prst="rect">
            <a:avLst/>
          </a:prstGeom>
        </p:spPr>
      </p:pic>
    </p:spTree>
    <p:extLst>
      <p:ext uri="{BB962C8B-B14F-4D97-AF65-F5344CB8AC3E}">
        <p14:creationId xmlns:p14="http://schemas.microsoft.com/office/powerpoint/2010/main" val="234258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54F44-1E3D-ECE6-9EDF-A6332E79AC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9469-F93E-12CA-25E0-55435C628FB5}"/>
              </a:ext>
            </a:extLst>
          </p:cNvPr>
          <p:cNvSpPr>
            <a:spLocks noGrp="1"/>
          </p:cNvSpPr>
          <p:nvPr>
            <p:ph type="title"/>
          </p:nvPr>
        </p:nvSpPr>
        <p:spPr>
          <a:xfrm>
            <a:off x="850392" y="0"/>
            <a:ext cx="10122632" cy="1307592"/>
          </a:xfrm>
        </p:spPr>
        <p:txBody>
          <a:bodyPr/>
          <a:lstStyle/>
          <a:p>
            <a:r>
              <a:rPr lang="en-US" dirty="0">
                <a:solidFill>
                  <a:srgbClr val="FF0000"/>
                </a:solidFill>
              </a:rPr>
              <a:t>Flow chart of supply chain </a:t>
            </a:r>
          </a:p>
        </p:txBody>
      </p:sp>
      <p:sp>
        <p:nvSpPr>
          <p:cNvPr id="3" name="Content Placeholder 2">
            <a:extLst>
              <a:ext uri="{FF2B5EF4-FFF2-40B4-BE49-F238E27FC236}">
                <a16:creationId xmlns:a16="http://schemas.microsoft.com/office/drawing/2014/main" id="{C54308D6-A203-4A50-9D75-634587739CD7}"/>
              </a:ext>
            </a:extLst>
          </p:cNvPr>
          <p:cNvSpPr>
            <a:spLocks noGrp="1"/>
          </p:cNvSpPr>
          <p:nvPr>
            <p:ph sz="half" idx="2"/>
          </p:nvPr>
        </p:nvSpPr>
        <p:spPr>
          <a:xfrm>
            <a:off x="813148" y="1434822"/>
            <a:ext cx="10122632" cy="590624"/>
          </a:xfrm>
        </p:spPr>
        <p:txBody>
          <a:bodyPr/>
          <a:lstStyle/>
          <a:p>
            <a:pPr lvl="0"/>
            <a:r>
              <a:rPr lang="en-US" b="0" i="0" dirty="0">
                <a:solidFill>
                  <a:srgbClr val="404040"/>
                </a:solidFill>
                <a:effectLst/>
                <a:latin typeface="Times New Roman" panose="02020603050405020304" pitchFamily="18" charset="0"/>
                <a:cs typeface="Times New Roman" panose="02020603050405020304" pitchFamily="18" charset="0"/>
              </a:rPr>
              <a:t>&gt; The process flows from suppliers to manufacturing, inventory management, sales, shipping . </a:t>
            </a: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4" descr="Basic chevron process SmartArt graphic">
            <a:extLst>
              <a:ext uri="{FF2B5EF4-FFF2-40B4-BE49-F238E27FC236}">
                <a16:creationId xmlns:a16="http://schemas.microsoft.com/office/drawing/2014/main" id="{FB600E59-5C5B-D40D-05C5-1E516DEF1B8C}"/>
              </a:ext>
            </a:extLst>
          </p:cNvPr>
          <p:cNvGraphicFramePr>
            <a:graphicFrameLocks noGrp="1"/>
          </p:cNvGraphicFramePr>
          <p:nvPr>
            <p:ph sz="half" idx="12"/>
            <p:extLst>
              <p:ext uri="{D42A27DB-BD31-4B8C-83A1-F6EECF244321}">
                <p14:modId xmlns:p14="http://schemas.microsoft.com/office/powerpoint/2010/main" val="3289814533"/>
              </p:ext>
            </p:extLst>
          </p:nvPr>
        </p:nvGraphicFramePr>
        <p:xfrm>
          <a:off x="1141188" y="2277935"/>
          <a:ext cx="10805005" cy="404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CD52905-E9CB-15A9-13F4-8B6C09820B38}"/>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4</a:t>
            </a:fld>
            <a:endParaRPr lang="en-US" dirty="0"/>
          </a:p>
        </p:txBody>
      </p:sp>
      <p:sp>
        <p:nvSpPr>
          <p:cNvPr id="4" name="Content Placeholder 2">
            <a:extLst>
              <a:ext uri="{FF2B5EF4-FFF2-40B4-BE49-F238E27FC236}">
                <a16:creationId xmlns:a16="http://schemas.microsoft.com/office/drawing/2014/main" id="{0C39EEBB-62F8-A0E0-7D7E-13F59B27016D}"/>
              </a:ext>
            </a:extLst>
          </p:cNvPr>
          <p:cNvSpPr txBox="1">
            <a:spLocks/>
          </p:cNvSpPr>
          <p:nvPr/>
        </p:nvSpPr>
        <p:spPr>
          <a:xfrm>
            <a:off x="850392" y="1933120"/>
            <a:ext cx="10122632" cy="590624"/>
          </a:xfrm>
          <a:prstGeom prst="rect">
            <a:avLst/>
          </a:prstGeom>
        </p:spPr>
        <p:txBody>
          <a:bodyPr vert="horz" lIns="0" tIns="45720" rIns="91440" bIns="45720" rtlCol="0">
            <a:noAutofit/>
          </a:bodyPr>
          <a:lstStyle>
            <a:lvl1pPr marL="0" indent="0" algn="l" defTabSz="914400" rtl="0" eaLnBrk="1" latinLnBrk="0" hangingPunct="1">
              <a:lnSpc>
                <a:spcPct val="120000"/>
              </a:lnSpc>
              <a:spcBef>
                <a:spcPts val="0"/>
              </a:spcBef>
              <a:spcAft>
                <a:spcPts val="1200"/>
              </a:spcAft>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solidFill>
                  <a:srgbClr val="FF0000"/>
                </a:solidFill>
                <a:latin typeface="Bahnschrift SemiBold" panose="020B0502040204020203" pitchFamily="34" charset="0"/>
              </a:rPr>
              <a:t>2. Manufacturing Phase</a:t>
            </a:r>
          </a:p>
        </p:txBody>
      </p:sp>
      <p:sp>
        <p:nvSpPr>
          <p:cNvPr id="6" name="Rectangle 5">
            <a:extLst>
              <a:ext uri="{FF2B5EF4-FFF2-40B4-BE49-F238E27FC236}">
                <a16:creationId xmlns:a16="http://schemas.microsoft.com/office/drawing/2014/main" id="{CEF6219B-1C7E-1F0A-0E17-26076F1AF451}"/>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TextBox 9">
            <a:extLst>
              <a:ext uri="{FF2B5EF4-FFF2-40B4-BE49-F238E27FC236}">
                <a16:creationId xmlns:a16="http://schemas.microsoft.com/office/drawing/2014/main" id="{62706F32-2A4B-CF09-9A39-34CDB3A147E9}"/>
              </a:ext>
            </a:extLst>
          </p:cNvPr>
          <p:cNvSpPr txBox="1"/>
          <p:nvPr/>
        </p:nvSpPr>
        <p:spPr>
          <a:xfrm>
            <a:off x="4856576" y="3264802"/>
            <a:ext cx="7089617" cy="815608"/>
          </a:xfrm>
          <a:prstGeom prst="rect">
            <a:avLst/>
          </a:prstGeom>
          <a:noFill/>
        </p:spPr>
        <p:txBody>
          <a:bodyPr wrap="square" rtlCol="0">
            <a:spAutoFit/>
          </a:bodyPr>
          <a:lstStyle/>
          <a:p>
            <a:pPr algn="l">
              <a:spcBef>
                <a:spcPts val="300"/>
              </a:spcBef>
              <a:buFont typeface="Arial" panose="020B0604020202020204" pitchFamily="34" charset="0"/>
              <a:buChar char="•"/>
            </a:pPr>
            <a:r>
              <a:rPr lang="en-US" sz="1400" b="1" i="0" dirty="0">
                <a:solidFill>
                  <a:srgbClr val="404040"/>
                </a:solidFill>
                <a:effectLst/>
              </a:rPr>
              <a:t>  Manufacture products </a:t>
            </a:r>
            <a:r>
              <a:rPr lang="en-US" sz="1400" b="1" i="0" dirty="0">
                <a:solidFill>
                  <a:schemeClr val="accent4"/>
                </a:solidFill>
                <a:effectLst/>
              </a:rPr>
              <a:t>(Product Type, SKU) </a:t>
            </a:r>
            <a:r>
              <a:rPr lang="en-US" sz="1400" b="1" i="0" dirty="0">
                <a:solidFill>
                  <a:srgbClr val="404040"/>
                </a:solidFill>
                <a:effectLst/>
              </a:rPr>
              <a:t>based on </a:t>
            </a:r>
            <a:r>
              <a:rPr lang="en-US" sz="1400" b="1" i="0" dirty="0">
                <a:solidFill>
                  <a:schemeClr val="accent4"/>
                </a:solidFill>
                <a:effectLst/>
              </a:rPr>
              <a:t>Production Volumes</a:t>
            </a:r>
            <a:r>
              <a:rPr lang="en-US" sz="1400" b="1" i="0" dirty="0">
                <a:solidFill>
                  <a:srgbClr val="404040"/>
                </a:solidFill>
                <a:effectLst/>
              </a:rPr>
              <a:t>.</a:t>
            </a:r>
          </a:p>
          <a:p>
            <a:pPr algn="l">
              <a:spcBef>
                <a:spcPts val="300"/>
              </a:spcBef>
              <a:buFont typeface="Arial" panose="020B0604020202020204" pitchFamily="34" charset="0"/>
              <a:buChar char="•"/>
            </a:pPr>
            <a:r>
              <a:rPr lang="en-US" sz="1400" b="1" i="0" dirty="0">
                <a:solidFill>
                  <a:srgbClr val="404040"/>
                </a:solidFill>
                <a:effectLst/>
              </a:rPr>
              <a:t>  Track time </a:t>
            </a:r>
            <a:r>
              <a:rPr lang="en-US" sz="1400" b="1" i="0" dirty="0">
                <a:solidFill>
                  <a:schemeClr val="accent4"/>
                </a:solidFill>
                <a:effectLst/>
              </a:rPr>
              <a:t>(Manufacturing Lead Time) </a:t>
            </a:r>
            <a:r>
              <a:rPr lang="en-US" sz="1400" b="1" i="0" dirty="0">
                <a:solidFill>
                  <a:srgbClr val="404040"/>
                </a:solidFill>
                <a:effectLst/>
              </a:rPr>
              <a:t>and costs </a:t>
            </a:r>
            <a:r>
              <a:rPr lang="en-US" sz="1400" b="1" i="0" dirty="0">
                <a:solidFill>
                  <a:schemeClr val="accent4"/>
                </a:solidFill>
                <a:effectLst/>
              </a:rPr>
              <a:t>(Manufacturing Costs).</a:t>
            </a:r>
          </a:p>
          <a:p>
            <a:pPr algn="just">
              <a:spcBef>
                <a:spcPts val="300"/>
              </a:spcBef>
              <a:buFont typeface="Arial" panose="020B0604020202020204" pitchFamily="34" charset="0"/>
              <a:buChar char="•"/>
            </a:pPr>
            <a:endParaRPr lang="en-IN" sz="1400" b="1" dirty="0"/>
          </a:p>
        </p:txBody>
      </p:sp>
      <p:sp>
        <p:nvSpPr>
          <p:cNvPr id="9" name="TextBox 8">
            <a:extLst>
              <a:ext uri="{FF2B5EF4-FFF2-40B4-BE49-F238E27FC236}">
                <a16:creationId xmlns:a16="http://schemas.microsoft.com/office/drawing/2014/main" id="{AC0B60AC-6C80-D364-E5D0-A08EB2DA7A20}"/>
              </a:ext>
            </a:extLst>
          </p:cNvPr>
          <p:cNvSpPr txBox="1"/>
          <p:nvPr/>
        </p:nvSpPr>
        <p:spPr>
          <a:xfrm>
            <a:off x="6690292" y="4660621"/>
            <a:ext cx="3604082" cy="738664"/>
          </a:xfrm>
          <a:prstGeom prst="rect">
            <a:avLst/>
          </a:prstGeom>
          <a:noFill/>
        </p:spPr>
        <p:txBody>
          <a:bodyPr wrap="square" rtlCol="0">
            <a:spAutoFit/>
          </a:bodyPr>
          <a:lstStyle/>
          <a:p>
            <a:pPr>
              <a:spcBef>
                <a:spcPts val="300"/>
              </a:spcBef>
              <a:buFont typeface="Arial" panose="020B0604020202020204" pitchFamily="34" charset="0"/>
              <a:buChar char="•"/>
            </a:pPr>
            <a:r>
              <a:rPr lang="en-US" sz="1400" b="1" i="0" dirty="0">
                <a:solidFill>
                  <a:srgbClr val="404040"/>
                </a:solidFill>
                <a:effectLst/>
              </a:rPr>
              <a:t>   Record </a:t>
            </a:r>
            <a:r>
              <a:rPr lang="en-US" sz="1400" b="1" i="0" dirty="0">
                <a:solidFill>
                  <a:schemeClr val="accent4"/>
                </a:solidFill>
                <a:effectLst/>
              </a:rPr>
              <a:t>Inspection Results </a:t>
            </a:r>
            <a:r>
              <a:rPr lang="en-US" sz="1400" b="1" i="0" dirty="0">
                <a:solidFill>
                  <a:srgbClr val="404040"/>
                </a:solidFill>
                <a:effectLst/>
              </a:rPr>
              <a:t>and </a:t>
            </a:r>
            <a:r>
              <a:rPr lang="en-US" sz="1400" b="1" i="0" dirty="0">
                <a:solidFill>
                  <a:schemeClr val="accent4"/>
                </a:solidFill>
                <a:effectLst/>
              </a:rPr>
              <a:t>Defect   Rates </a:t>
            </a:r>
            <a:r>
              <a:rPr lang="en-US" sz="1400" b="1" i="0" dirty="0">
                <a:solidFill>
                  <a:srgbClr val="404040"/>
                </a:solidFill>
                <a:effectLst/>
              </a:rPr>
              <a:t>for each batch.</a:t>
            </a:r>
            <a:br>
              <a:rPr lang="en-US" sz="1400" b="1" dirty="0"/>
            </a:br>
            <a:endParaRPr lang="en-IN" sz="1400" b="1" dirty="0"/>
          </a:p>
        </p:txBody>
      </p:sp>
    </p:spTree>
    <p:extLst>
      <p:ext uri="{BB962C8B-B14F-4D97-AF65-F5344CB8AC3E}">
        <p14:creationId xmlns:p14="http://schemas.microsoft.com/office/powerpoint/2010/main" val="3351671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52A19-3BD1-8B5F-F042-277B3636E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75082-5086-00DC-FCEE-315C463202F7}"/>
              </a:ext>
            </a:extLst>
          </p:cNvPr>
          <p:cNvSpPr>
            <a:spLocks noGrp="1"/>
          </p:cNvSpPr>
          <p:nvPr>
            <p:ph type="title"/>
          </p:nvPr>
        </p:nvSpPr>
        <p:spPr>
          <a:xfrm>
            <a:off x="592344" y="25318"/>
            <a:ext cx="10849995" cy="1307592"/>
          </a:xfrm>
        </p:spPr>
        <p:txBody>
          <a:bodyPr/>
          <a:lstStyle/>
          <a:p>
            <a:r>
              <a:rPr lang="en-US" sz="3600" dirty="0">
                <a:latin typeface="Berlin Sans FB Demi" panose="020E0802020502020306" pitchFamily="34" charset="0"/>
              </a:rPr>
              <a:t>Sales &amp; Order fulfillment phase </a:t>
            </a:r>
            <a:r>
              <a:rPr lang="en-US" sz="3600"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52095577-0A7E-B094-87EF-A591EDC89DA5}"/>
              </a:ext>
            </a:extLst>
          </p:cNvPr>
          <p:cNvSpPr>
            <a:spLocks noGrp="1"/>
          </p:cNvSpPr>
          <p:nvPr>
            <p:ph sz="half" idx="2"/>
          </p:nvPr>
        </p:nvSpPr>
        <p:spPr>
          <a:xfrm>
            <a:off x="519848" y="1339926"/>
            <a:ext cx="5668395" cy="432620"/>
          </a:xfrm>
        </p:spPr>
        <p:txBody>
          <a:bodyPr/>
          <a:lstStyle/>
          <a:p>
            <a:r>
              <a:rPr lang="en-US" u="sng" dirty="0">
                <a:solidFill>
                  <a:srgbClr val="FF0000"/>
                </a:solidFill>
                <a:latin typeface="Aptos Display" panose="020B0004020202020204" pitchFamily="34" charset="0"/>
              </a:rPr>
              <a:t>3.  Average price by product type</a:t>
            </a:r>
          </a:p>
          <a:p>
            <a:r>
              <a:rPr lang="en-US" u="sng" dirty="0">
                <a:solidFill>
                  <a:srgbClr val="FF0000"/>
                </a:solidFill>
                <a:latin typeface="Aptos Display" panose="020B0004020202020204" pitchFamily="34" charset="0"/>
              </a:rPr>
              <a:t> </a:t>
            </a:r>
          </a:p>
        </p:txBody>
      </p:sp>
      <p:sp>
        <p:nvSpPr>
          <p:cNvPr id="5" name="Slide Number Placeholder 4">
            <a:extLst>
              <a:ext uri="{FF2B5EF4-FFF2-40B4-BE49-F238E27FC236}">
                <a16:creationId xmlns:a16="http://schemas.microsoft.com/office/drawing/2014/main" id="{FD0F076D-860F-3AA7-EA6C-B6E0C960B399}"/>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40</a:t>
            </a:fld>
            <a:endParaRPr lang="en-US" dirty="0"/>
          </a:p>
        </p:txBody>
      </p:sp>
      <p:sp>
        <p:nvSpPr>
          <p:cNvPr id="4" name="Content Placeholder 2">
            <a:extLst>
              <a:ext uri="{FF2B5EF4-FFF2-40B4-BE49-F238E27FC236}">
                <a16:creationId xmlns:a16="http://schemas.microsoft.com/office/drawing/2014/main" id="{F2150E00-ED72-4AAE-EFBE-F268BE255F59}"/>
              </a:ext>
            </a:extLst>
          </p:cNvPr>
          <p:cNvSpPr txBox="1">
            <a:spLocks/>
          </p:cNvSpPr>
          <p:nvPr/>
        </p:nvSpPr>
        <p:spPr>
          <a:xfrm>
            <a:off x="462490" y="1779562"/>
            <a:ext cx="7472142"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Average Price By Product Type</a:t>
            </a:r>
            <a:r>
              <a:rPr lang="en-US" sz="1600" b="0" cap="none" dirty="0">
                <a:latin typeface="Times New Roman" panose="02020603050405020304" pitchFamily="18" charset="0"/>
                <a:cs typeface="Times New Roman" panose="02020603050405020304" pitchFamily="18" charset="0"/>
              </a:rPr>
              <a:t>" provides a visual representation of the average prices of three different product types: cosmetics, skincare, and haircare.</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From this chart, </a:t>
            </a:r>
            <a:r>
              <a:rPr lang="en-US" sz="1600" cap="none" dirty="0">
                <a:latin typeface="Times New Roman" panose="02020603050405020304" pitchFamily="18" charset="0"/>
                <a:cs typeface="Times New Roman" panose="02020603050405020304" pitchFamily="18" charset="0"/>
              </a:rPr>
              <a:t>cosmetics have the highest average price </a:t>
            </a:r>
            <a:r>
              <a:rPr lang="en-US" sz="1600" b="0" cap="none" dirty="0">
                <a:latin typeface="Times New Roman" panose="02020603050405020304" pitchFamily="18" charset="0"/>
                <a:cs typeface="Times New Roman" panose="02020603050405020304" pitchFamily="18" charset="0"/>
              </a:rPr>
              <a:t>at </a:t>
            </a:r>
            <a:r>
              <a:rPr lang="en-US" sz="1600" cap="none" dirty="0">
                <a:solidFill>
                  <a:srgbClr val="FF0000"/>
                </a:solidFill>
                <a:latin typeface="Times New Roman" panose="02020603050405020304" pitchFamily="18" charset="0"/>
                <a:cs typeface="Times New Roman" panose="02020603050405020304" pitchFamily="18" charset="0"/>
              </a:rPr>
              <a:t>57.37</a:t>
            </a:r>
            <a:r>
              <a:rPr lang="en-US" sz="1600" b="0" cap="none" dirty="0">
                <a:latin typeface="Times New Roman" panose="02020603050405020304" pitchFamily="18" charset="0"/>
                <a:cs typeface="Times New Roman" panose="02020603050405020304" pitchFamily="18" charset="0"/>
              </a:rPr>
              <a:t>, followed by </a:t>
            </a:r>
            <a:r>
              <a:rPr lang="en-US" sz="1600" cap="none" dirty="0">
                <a:latin typeface="Times New Roman" panose="02020603050405020304" pitchFamily="18" charset="0"/>
                <a:cs typeface="Times New Roman" panose="02020603050405020304" pitchFamily="18" charset="0"/>
              </a:rPr>
              <a:t>skincare at </a:t>
            </a:r>
            <a:r>
              <a:rPr lang="en-US" sz="1600" cap="none" dirty="0">
                <a:solidFill>
                  <a:srgbClr val="FF0000"/>
                </a:solidFill>
                <a:latin typeface="Times New Roman" panose="02020603050405020304" pitchFamily="18" charset="0"/>
                <a:cs typeface="Times New Roman" panose="02020603050405020304" pitchFamily="18" charset="0"/>
              </a:rPr>
              <a:t>47.25</a:t>
            </a:r>
            <a:r>
              <a:rPr lang="en-US" sz="1600" b="0" cap="none" dirty="0">
                <a:latin typeface="Times New Roman" panose="02020603050405020304" pitchFamily="18" charset="0"/>
                <a:cs typeface="Times New Roman" panose="02020603050405020304" pitchFamily="18" charset="0"/>
              </a:rPr>
              <a:t>, and then </a:t>
            </a:r>
            <a:r>
              <a:rPr lang="en-US" sz="1600" cap="none" dirty="0">
                <a:latin typeface="Times New Roman" panose="02020603050405020304" pitchFamily="18" charset="0"/>
                <a:cs typeface="Times New Roman" panose="02020603050405020304" pitchFamily="18" charset="0"/>
              </a:rPr>
              <a:t>haircare with the lowest average price at </a:t>
            </a:r>
            <a:r>
              <a:rPr lang="en-US" sz="1600" cap="none" dirty="0">
                <a:solidFill>
                  <a:srgbClr val="FF0000"/>
                </a:solidFill>
                <a:latin typeface="Times New Roman" panose="02020603050405020304" pitchFamily="18" charset="0"/>
                <a:cs typeface="Times New Roman" panose="02020603050405020304" pitchFamily="18" charset="0"/>
              </a:rPr>
              <a:t>46.01</a:t>
            </a:r>
            <a:r>
              <a:rPr lang="en-US" sz="1600" b="0" cap="none" dirty="0">
                <a:solidFill>
                  <a:srgbClr val="FF0000"/>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highlights that cosmetics are the most expensive product type on average, </a:t>
            </a:r>
            <a:r>
              <a:rPr lang="en-US" sz="1600" cap="none" dirty="0">
                <a:latin typeface="Times New Roman" panose="02020603050405020304" pitchFamily="18" charset="0"/>
                <a:cs typeface="Times New Roman" panose="02020603050405020304" pitchFamily="18" charset="0"/>
              </a:rPr>
              <a:t>indicating a potential higher perceived value or quality</a:t>
            </a:r>
            <a:r>
              <a:rPr lang="en-US" sz="1600" b="0" cap="none" dirty="0">
                <a:latin typeface="Times New Roman" panose="02020603050405020304" pitchFamily="18" charset="0"/>
                <a:cs typeface="Times New Roman" panose="02020603050405020304" pitchFamily="18" charset="0"/>
              </a:rPr>
              <a:t>. The relatively </a:t>
            </a:r>
            <a:r>
              <a:rPr lang="en-US" sz="1600" cap="none" dirty="0">
                <a:latin typeface="Times New Roman" panose="02020603050405020304" pitchFamily="18" charset="0"/>
                <a:cs typeface="Times New Roman" panose="02020603050405020304" pitchFamily="18" charset="0"/>
              </a:rPr>
              <a:t>lower prices of skincare and haircare products suggest that these categories might be more competitively priced </a:t>
            </a:r>
            <a:r>
              <a:rPr lang="en-US" sz="1600" b="0" cap="none" dirty="0">
                <a:latin typeface="Times New Roman" panose="02020603050405020304" pitchFamily="18" charset="0"/>
                <a:cs typeface="Times New Roman" panose="02020603050405020304" pitchFamily="18" charset="0"/>
              </a:rPr>
              <a:t>or target a different market segment.</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It can </a:t>
            </a:r>
            <a:r>
              <a:rPr lang="en-US" sz="1600" cap="none" dirty="0">
                <a:latin typeface="Times New Roman" panose="02020603050405020304" pitchFamily="18" charset="0"/>
                <a:cs typeface="Times New Roman" panose="02020603050405020304" pitchFamily="18" charset="0"/>
              </a:rPr>
              <a:t>inform pricing strategies, helping companies position their products appropriately to maximize profitability </a:t>
            </a:r>
            <a:r>
              <a:rPr lang="en-US" sz="1600" b="0" cap="none" dirty="0">
                <a:latin typeface="Times New Roman" panose="02020603050405020304" pitchFamily="18" charset="0"/>
                <a:cs typeface="Times New Roman" panose="02020603050405020304" pitchFamily="18" charset="0"/>
              </a:rPr>
              <a:t>and appeal to their target customers.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Overall, </a:t>
            </a:r>
            <a:r>
              <a:rPr lang="en-US" sz="1600" cap="none" dirty="0">
                <a:latin typeface="Times New Roman" panose="02020603050405020304" pitchFamily="18" charset="0"/>
                <a:cs typeface="Times New Roman" panose="02020603050405020304" pitchFamily="18" charset="0"/>
              </a:rPr>
              <a:t>the chart offers a clear view of the average pricing landscape across different product categories, enabling better-informed decisions </a:t>
            </a:r>
            <a:r>
              <a:rPr lang="en-US" sz="1600" b="0" cap="none" dirty="0">
                <a:latin typeface="Times New Roman" panose="02020603050405020304" pitchFamily="18" charset="0"/>
                <a:cs typeface="Times New Roman" panose="02020603050405020304" pitchFamily="18" charset="0"/>
              </a:rPr>
              <a:t>for both businesses and consumers in the market.</a:t>
            </a:r>
          </a:p>
          <a:p>
            <a:pPr marL="285750" indent="-285750" algn="just">
              <a:buFont typeface="Arial" panose="020B0604020202020204" pitchFamily="34" charset="0"/>
              <a:buChar char="•"/>
            </a:pPr>
            <a:endParaRPr lang="en-US" sz="1600" b="0" cap="none"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b="0" cap="none"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DB5538A-B555-BAEC-7AC6-91AA9893CB69}"/>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72491B78-005D-9901-38C3-02E9C5056DF4}"/>
              </a:ext>
            </a:extLst>
          </p:cNvPr>
          <p:cNvSpPr txBox="1">
            <a:spLocks/>
          </p:cNvSpPr>
          <p:nvPr/>
        </p:nvSpPr>
        <p:spPr>
          <a:xfrm>
            <a:off x="8227190" y="5236289"/>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27. Average Product By Product Type</a:t>
            </a:r>
          </a:p>
        </p:txBody>
      </p:sp>
      <p:pic>
        <p:nvPicPr>
          <p:cNvPr id="9" name="Picture 8">
            <a:extLst>
              <a:ext uri="{FF2B5EF4-FFF2-40B4-BE49-F238E27FC236}">
                <a16:creationId xmlns:a16="http://schemas.microsoft.com/office/drawing/2014/main" id="{3367EC52-1DAC-83F4-6923-EBD969ECC9FB}"/>
              </a:ext>
            </a:extLst>
          </p:cNvPr>
          <p:cNvPicPr>
            <a:picLocks noChangeAspect="1"/>
          </p:cNvPicPr>
          <p:nvPr/>
        </p:nvPicPr>
        <p:blipFill>
          <a:blip r:embed="rId3"/>
          <a:stretch>
            <a:fillRect/>
          </a:stretch>
        </p:blipFill>
        <p:spPr>
          <a:xfrm>
            <a:off x="8053361" y="2105468"/>
            <a:ext cx="3820855" cy="3130821"/>
          </a:xfrm>
          <a:prstGeom prst="rect">
            <a:avLst/>
          </a:prstGeom>
        </p:spPr>
      </p:pic>
    </p:spTree>
    <p:extLst>
      <p:ext uri="{BB962C8B-B14F-4D97-AF65-F5344CB8AC3E}">
        <p14:creationId xmlns:p14="http://schemas.microsoft.com/office/powerpoint/2010/main" val="2185625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14A5D-AC73-C8B2-E151-3ED91A61D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D4F0F3-ABCA-0EC0-EB4E-53EA68BE3521}"/>
              </a:ext>
            </a:extLst>
          </p:cNvPr>
          <p:cNvSpPr>
            <a:spLocks noGrp="1"/>
          </p:cNvSpPr>
          <p:nvPr>
            <p:ph type="title"/>
          </p:nvPr>
        </p:nvSpPr>
        <p:spPr>
          <a:xfrm>
            <a:off x="592344" y="25318"/>
            <a:ext cx="10849995" cy="1307592"/>
          </a:xfrm>
        </p:spPr>
        <p:txBody>
          <a:bodyPr/>
          <a:lstStyle/>
          <a:p>
            <a:r>
              <a:rPr lang="en-US" sz="3600" dirty="0">
                <a:latin typeface="Berlin Sans FB Demi" panose="020E0802020502020306" pitchFamily="34" charset="0"/>
              </a:rPr>
              <a:t>Sales &amp; Order fulfillment phase </a:t>
            </a:r>
            <a:r>
              <a:rPr lang="en-US" sz="3600"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6A9BF540-43A8-2322-EE20-54DB106D6868}"/>
              </a:ext>
            </a:extLst>
          </p:cNvPr>
          <p:cNvSpPr>
            <a:spLocks noGrp="1"/>
          </p:cNvSpPr>
          <p:nvPr>
            <p:ph sz="half" idx="2"/>
          </p:nvPr>
        </p:nvSpPr>
        <p:spPr>
          <a:xfrm>
            <a:off x="519848" y="1339926"/>
            <a:ext cx="5668395" cy="432620"/>
          </a:xfrm>
        </p:spPr>
        <p:txBody>
          <a:bodyPr/>
          <a:lstStyle/>
          <a:p>
            <a:r>
              <a:rPr lang="en-US" u="sng" dirty="0">
                <a:solidFill>
                  <a:srgbClr val="FF0000"/>
                </a:solidFill>
                <a:latin typeface="Aptos Display" panose="020B0004020202020204" pitchFamily="34" charset="0"/>
              </a:rPr>
              <a:t>4. Customer demographics by revenue</a:t>
            </a:r>
          </a:p>
        </p:txBody>
      </p:sp>
      <p:sp>
        <p:nvSpPr>
          <p:cNvPr id="5" name="Slide Number Placeholder 4">
            <a:extLst>
              <a:ext uri="{FF2B5EF4-FFF2-40B4-BE49-F238E27FC236}">
                <a16:creationId xmlns:a16="http://schemas.microsoft.com/office/drawing/2014/main" id="{C2A7D9A9-FF67-79AE-ABC3-D7175507EEF4}"/>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41</a:t>
            </a:fld>
            <a:endParaRPr lang="en-US" dirty="0"/>
          </a:p>
        </p:txBody>
      </p:sp>
      <p:sp>
        <p:nvSpPr>
          <p:cNvPr id="4" name="Content Placeholder 2">
            <a:extLst>
              <a:ext uri="{FF2B5EF4-FFF2-40B4-BE49-F238E27FC236}">
                <a16:creationId xmlns:a16="http://schemas.microsoft.com/office/drawing/2014/main" id="{7C652995-149A-FAB6-5D9B-07ECF7F86E22}"/>
              </a:ext>
            </a:extLst>
          </p:cNvPr>
          <p:cNvSpPr txBox="1">
            <a:spLocks/>
          </p:cNvSpPr>
          <p:nvPr/>
        </p:nvSpPr>
        <p:spPr>
          <a:xfrm>
            <a:off x="462490" y="1779562"/>
            <a:ext cx="7472142"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pie chart titled "</a:t>
            </a:r>
            <a:r>
              <a:rPr lang="en-US" sz="1600" cap="none" dirty="0">
                <a:latin typeface="Times New Roman" panose="02020603050405020304" pitchFamily="18" charset="0"/>
                <a:cs typeface="Times New Roman" panose="02020603050405020304" pitchFamily="18" charset="0"/>
              </a:rPr>
              <a:t>Customer Demo By Revenue</a:t>
            </a:r>
            <a:r>
              <a:rPr lang="en-US" sz="1600" b="0" cap="none" dirty="0">
                <a:latin typeface="Times New Roman" panose="02020603050405020304" pitchFamily="18" charset="0"/>
                <a:cs typeface="Times New Roman" panose="02020603050405020304" pitchFamily="18" charset="0"/>
              </a:rPr>
              <a:t>" provides a visual representation of the revenue generated by different customer demographics.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a:t>
            </a:r>
            <a:r>
              <a:rPr lang="en-US" sz="1600" cap="none" dirty="0">
                <a:latin typeface="Times New Roman" panose="02020603050405020304" pitchFamily="18" charset="0"/>
                <a:cs typeface="Times New Roman" panose="02020603050405020304" pitchFamily="18" charset="0"/>
              </a:rPr>
              <a:t>Unknown demographic </a:t>
            </a:r>
            <a:r>
              <a:rPr lang="en-US" sz="1600" b="0" cap="none" dirty="0">
                <a:latin typeface="Times New Roman" panose="02020603050405020304" pitchFamily="18" charset="0"/>
                <a:cs typeface="Times New Roman" panose="02020603050405020304" pitchFamily="18" charset="0"/>
              </a:rPr>
              <a:t>accounts </a:t>
            </a:r>
            <a:r>
              <a:rPr lang="en-US" sz="1600" cap="none" dirty="0">
                <a:latin typeface="Times New Roman" panose="02020603050405020304" pitchFamily="18" charset="0"/>
                <a:cs typeface="Times New Roman" panose="02020603050405020304" pitchFamily="18" charset="0"/>
              </a:rPr>
              <a:t>for the highest revenue</a:t>
            </a:r>
            <a:r>
              <a:rPr lang="en-US" sz="1600" b="0" cap="none" dirty="0">
                <a:latin typeface="Times New Roman" panose="02020603050405020304" pitchFamily="18" charset="0"/>
                <a:cs typeface="Times New Roman" panose="02020603050405020304" pitchFamily="18" charset="0"/>
              </a:rPr>
              <a:t>, totaling </a:t>
            </a:r>
            <a:r>
              <a:rPr lang="en-US" sz="1600" cap="none" dirty="0">
                <a:solidFill>
                  <a:srgbClr val="FF0000"/>
                </a:solidFill>
                <a:latin typeface="Times New Roman" panose="02020603050405020304" pitchFamily="18" charset="0"/>
                <a:cs typeface="Times New Roman" panose="02020603050405020304" pitchFamily="18" charset="0"/>
              </a:rPr>
              <a:t>173.09K </a:t>
            </a:r>
            <a:r>
              <a:rPr lang="en-US" sz="1600" b="0" cap="none" dirty="0">
                <a:latin typeface="Times New Roman" panose="02020603050405020304" pitchFamily="18" charset="0"/>
                <a:cs typeface="Times New Roman" panose="02020603050405020304" pitchFamily="18" charset="0"/>
              </a:rPr>
              <a:t>and </a:t>
            </a:r>
            <a:r>
              <a:rPr lang="en-US" sz="1600" cap="none" dirty="0">
                <a:solidFill>
                  <a:srgbClr val="FF0000"/>
                </a:solidFill>
                <a:latin typeface="Times New Roman" panose="02020603050405020304" pitchFamily="18" charset="0"/>
                <a:cs typeface="Times New Roman" panose="02020603050405020304" pitchFamily="18" charset="0"/>
              </a:rPr>
              <a:t>representing 29.97% </a:t>
            </a:r>
            <a:r>
              <a:rPr lang="en-US" sz="1600" b="0" cap="none" dirty="0">
                <a:latin typeface="Times New Roman" panose="02020603050405020304" pitchFamily="18" charset="0"/>
                <a:cs typeface="Times New Roman" panose="02020603050405020304" pitchFamily="18" charset="0"/>
              </a:rPr>
              <a:t>of the </a:t>
            </a:r>
            <a:r>
              <a:rPr lang="en-US" sz="1600" cap="none" dirty="0">
                <a:latin typeface="Times New Roman" panose="02020603050405020304" pitchFamily="18" charset="0"/>
                <a:cs typeface="Times New Roman" panose="02020603050405020304" pitchFamily="18" charset="0"/>
              </a:rPr>
              <a:t>total revenue</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Female customers </a:t>
            </a:r>
            <a:r>
              <a:rPr lang="en-US" sz="1600" b="0" cap="none" dirty="0">
                <a:latin typeface="Times New Roman" panose="02020603050405020304" pitchFamily="18" charset="0"/>
                <a:cs typeface="Times New Roman" panose="02020603050405020304" pitchFamily="18" charset="0"/>
              </a:rPr>
              <a:t>generate the </a:t>
            </a:r>
            <a:r>
              <a:rPr lang="en-US" sz="1600" cap="none" dirty="0">
                <a:latin typeface="Times New Roman" panose="02020603050405020304" pitchFamily="18" charset="0"/>
                <a:cs typeface="Times New Roman" panose="02020603050405020304" pitchFamily="18" charset="0"/>
              </a:rPr>
              <a:t>second-highest revenue at </a:t>
            </a:r>
            <a:r>
              <a:rPr lang="en-US" sz="1600" cap="none" dirty="0">
                <a:solidFill>
                  <a:srgbClr val="FF0000"/>
                </a:solidFill>
                <a:latin typeface="Times New Roman" panose="02020603050405020304" pitchFamily="18" charset="0"/>
                <a:cs typeface="Times New Roman" panose="02020603050405020304" pitchFamily="18" charset="0"/>
              </a:rPr>
              <a:t>161.51K</a:t>
            </a:r>
            <a:r>
              <a:rPr lang="en-US" sz="1600" b="0" cap="none" dirty="0">
                <a:latin typeface="Times New Roman" panose="02020603050405020304" pitchFamily="18" charset="0"/>
                <a:cs typeface="Times New Roman" panose="02020603050405020304" pitchFamily="18" charset="0"/>
              </a:rPr>
              <a:t>, making </a:t>
            </a:r>
            <a:r>
              <a:rPr lang="en-US" sz="1600" cap="none" dirty="0">
                <a:latin typeface="Times New Roman" panose="02020603050405020304" pitchFamily="18" charset="0"/>
                <a:cs typeface="Times New Roman" panose="02020603050405020304" pitchFamily="18" charset="0"/>
              </a:rPr>
              <a:t>up 27.96% of the total revenue</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indicates a strong contribution from female customers, highlighting the importance of targeted marketing efforts. </a:t>
            </a:r>
            <a:r>
              <a:rPr lang="en-US" sz="1600" cap="none" dirty="0">
                <a:latin typeface="Times New Roman" panose="02020603050405020304" pitchFamily="18" charset="0"/>
                <a:cs typeface="Times New Roman" panose="02020603050405020304" pitchFamily="18" charset="0"/>
              </a:rPr>
              <a:t>Male customers contribute </a:t>
            </a:r>
            <a:r>
              <a:rPr lang="en-US" sz="1600" cap="none" dirty="0">
                <a:solidFill>
                  <a:srgbClr val="FF0000"/>
                </a:solidFill>
                <a:latin typeface="Times New Roman" panose="02020603050405020304" pitchFamily="18" charset="0"/>
                <a:cs typeface="Times New Roman" panose="02020603050405020304" pitchFamily="18" charset="0"/>
              </a:rPr>
              <a:t>126.63K</a:t>
            </a:r>
            <a:r>
              <a:rPr lang="en-US" sz="1600" b="0" cap="none" dirty="0">
                <a:latin typeface="Times New Roman" panose="02020603050405020304" pitchFamily="18" charset="0"/>
                <a:cs typeface="Times New Roman" panose="02020603050405020304" pitchFamily="18" charset="0"/>
              </a:rPr>
              <a:t>, which </a:t>
            </a:r>
            <a:r>
              <a:rPr lang="en-US" sz="1600" b="0" cap="none" dirty="0">
                <a:solidFill>
                  <a:srgbClr val="FF0000"/>
                </a:solidFill>
                <a:latin typeface="Times New Roman" panose="02020603050405020304" pitchFamily="18" charset="0"/>
                <a:cs typeface="Times New Roman" panose="02020603050405020304" pitchFamily="18" charset="0"/>
              </a:rPr>
              <a:t>is </a:t>
            </a:r>
            <a:r>
              <a:rPr lang="en-US" sz="1600" cap="none" dirty="0">
                <a:solidFill>
                  <a:srgbClr val="FF0000"/>
                </a:solidFill>
                <a:latin typeface="Times New Roman" panose="02020603050405020304" pitchFamily="18" charset="0"/>
                <a:cs typeface="Times New Roman" panose="02020603050405020304" pitchFamily="18" charset="0"/>
              </a:rPr>
              <a:t>21.92% </a:t>
            </a:r>
            <a:r>
              <a:rPr lang="en-US" sz="1600" cap="none" dirty="0">
                <a:latin typeface="Times New Roman" panose="02020603050405020304" pitchFamily="18" charset="0"/>
                <a:cs typeface="Times New Roman" panose="02020603050405020304" pitchFamily="18" charset="0"/>
              </a:rPr>
              <a:t>of the total revenue</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While lower than the unknown and female segments, male customers still represent a substantial portion of the revenue. </a:t>
            </a:r>
            <a:r>
              <a:rPr lang="en-US" sz="1600" cap="none" dirty="0">
                <a:latin typeface="Times New Roman" panose="02020603050405020304" pitchFamily="18" charset="0"/>
                <a:cs typeface="Times New Roman" panose="02020603050405020304" pitchFamily="18" charset="0"/>
              </a:rPr>
              <a:t>Non-binary customers generate </a:t>
            </a:r>
            <a:r>
              <a:rPr lang="en-US" sz="1600" cap="none" dirty="0">
                <a:solidFill>
                  <a:srgbClr val="FF0000"/>
                </a:solidFill>
                <a:latin typeface="Times New Roman" panose="02020603050405020304" pitchFamily="18" charset="0"/>
                <a:cs typeface="Times New Roman" panose="02020603050405020304" pitchFamily="18" charset="0"/>
              </a:rPr>
              <a:t>116.37K</a:t>
            </a:r>
            <a:r>
              <a:rPr lang="en-US" sz="1600" b="0" cap="none" dirty="0">
                <a:latin typeface="Times New Roman" panose="02020603050405020304" pitchFamily="18" charset="0"/>
                <a:cs typeface="Times New Roman" panose="02020603050405020304" pitchFamily="18" charset="0"/>
              </a:rPr>
              <a:t>, accounting </a:t>
            </a:r>
            <a:r>
              <a:rPr lang="en-US" sz="1600" cap="none" dirty="0">
                <a:latin typeface="Times New Roman" panose="02020603050405020304" pitchFamily="18" charset="0"/>
                <a:cs typeface="Times New Roman" panose="02020603050405020304" pitchFamily="18" charset="0"/>
              </a:rPr>
              <a:t>for </a:t>
            </a:r>
            <a:r>
              <a:rPr lang="en-US" sz="1600" cap="none" dirty="0">
                <a:solidFill>
                  <a:srgbClr val="FF0000"/>
                </a:solidFill>
                <a:latin typeface="Times New Roman" panose="02020603050405020304" pitchFamily="18" charset="0"/>
                <a:cs typeface="Times New Roman" panose="02020603050405020304" pitchFamily="18" charset="0"/>
              </a:rPr>
              <a:t>20.15% </a:t>
            </a:r>
            <a:r>
              <a:rPr lang="en-US" sz="1600" cap="none" dirty="0">
                <a:latin typeface="Times New Roman" panose="02020603050405020304" pitchFamily="18" charset="0"/>
                <a:cs typeface="Times New Roman" panose="02020603050405020304" pitchFamily="18" charset="0"/>
              </a:rPr>
              <a:t>of the total revenue</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presence of this demographic in the revenue distribution underscores the importance of inclusive marketing</a:t>
            </a:r>
          </a:p>
          <a:p>
            <a:pPr marL="285750" indent="-285750" algn="just">
              <a:buFont typeface="Arial" panose="020B0604020202020204" pitchFamily="34" charset="0"/>
              <a:buChar char="•"/>
            </a:pPr>
            <a:endParaRPr lang="en-US" sz="1600" b="0" cap="none"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BB4BC994-123F-0B9C-B480-797E4E5C5371}"/>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3991C61A-9AAD-7874-A351-EA213323A4A7}"/>
              </a:ext>
            </a:extLst>
          </p:cNvPr>
          <p:cNvSpPr txBox="1">
            <a:spLocks/>
          </p:cNvSpPr>
          <p:nvPr/>
        </p:nvSpPr>
        <p:spPr>
          <a:xfrm>
            <a:off x="8414003" y="5236289"/>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28. Customer Gender By Revenue</a:t>
            </a:r>
          </a:p>
        </p:txBody>
      </p:sp>
      <p:pic>
        <p:nvPicPr>
          <p:cNvPr id="8" name="Picture 7">
            <a:extLst>
              <a:ext uri="{FF2B5EF4-FFF2-40B4-BE49-F238E27FC236}">
                <a16:creationId xmlns:a16="http://schemas.microsoft.com/office/drawing/2014/main" id="{93671B94-85AA-E055-25CB-031A0431A4FA}"/>
              </a:ext>
            </a:extLst>
          </p:cNvPr>
          <p:cNvPicPr>
            <a:picLocks noChangeAspect="1"/>
          </p:cNvPicPr>
          <p:nvPr/>
        </p:nvPicPr>
        <p:blipFill>
          <a:blip r:embed="rId3"/>
          <a:stretch>
            <a:fillRect/>
          </a:stretch>
        </p:blipFill>
        <p:spPr>
          <a:xfrm>
            <a:off x="8140135" y="1779562"/>
            <a:ext cx="3806058" cy="3456727"/>
          </a:xfrm>
          <a:prstGeom prst="rect">
            <a:avLst/>
          </a:prstGeom>
        </p:spPr>
      </p:pic>
    </p:spTree>
    <p:extLst>
      <p:ext uri="{BB962C8B-B14F-4D97-AF65-F5344CB8AC3E}">
        <p14:creationId xmlns:p14="http://schemas.microsoft.com/office/powerpoint/2010/main" val="2439792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4AEAD-D94B-9499-8378-1326EABF3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77658-874F-C519-DC21-C235AC270602}"/>
              </a:ext>
            </a:extLst>
          </p:cNvPr>
          <p:cNvSpPr>
            <a:spLocks noGrp="1"/>
          </p:cNvSpPr>
          <p:nvPr>
            <p:ph type="title"/>
          </p:nvPr>
        </p:nvSpPr>
        <p:spPr>
          <a:xfrm>
            <a:off x="2648932" y="0"/>
            <a:ext cx="6894136" cy="6894136"/>
          </a:xfrm>
          <a:solidFill>
            <a:schemeClr val="tx1">
              <a:lumMod val="75000"/>
            </a:schemeClr>
          </a:solidFill>
        </p:spPr>
        <p:txBody>
          <a:bodyPr/>
          <a:lstStyle/>
          <a:p>
            <a:r>
              <a:rPr lang="en-US" dirty="0">
                <a:solidFill>
                  <a:srgbClr val="FF0000"/>
                </a:solidFill>
              </a:rPr>
              <a:t>Shipping &amp; LOGISTICS</a:t>
            </a:r>
            <a:br>
              <a:rPr lang="en-US" dirty="0">
                <a:solidFill>
                  <a:srgbClr val="FF0000"/>
                </a:solidFill>
              </a:rPr>
            </a:br>
            <a:r>
              <a:rPr lang="en-US" dirty="0">
                <a:solidFill>
                  <a:srgbClr val="FF0000"/>
                </a:solidFill>
              </a:rPr>
              <a:t>PHASE </a:t>
            </a:r>
            <a:br>
              <a:rPr lang="en-US" dirty="0">
                <a:solidFill>
                  <a:srgbClr val="FF0000"/>
                </a:solidFill>
              </a:rPr>
            </a:br>
            <a:r>
              <a:rPr lang="en-US" dirty="0">
                <a:solidFill>
                  <a:srgbClr val="FF0000"/>
                </a:solidFill>
              </a:rPr>
              <a:t>ANALYSIS </a:t>
            </a:r>
          </a:p>
        </p:txBody>
      </p:sp>
    </p:spTree>
    <p:extLst>
      <p:ext uri="{BB962C8B-B14F-4D97-AF65-F5344CB8AC3E}">
        <p14:creationId xmlns:p14="http://schemas.microsoft.com/office/powerpoint/2010/main" val="1262903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AD1C4-81D3-393D-442A-CFF772660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7A914-67A1-B4A3-E216-FBD8AFA3BB8B}"/>
              </a:ext>
            </a:extLst>
          </p:cNvPr>
          <p:cNvSpPr>
            <a:spLocks noGrp="1"/>
          </p:cNvSpPr>
          <p:nvPr>
            <p:ph type="title"/>
          </p:nvPr>
        </p:nvSpPr>
        <p:spPr>
          <a:xfrm>
            <a:off x="519848" y="-459890"/>
            <a:ext cx="11599656" cy="1307592"/>
          </a:xfrm>
        </p:spPr>
        <p:txBody>
          <a:bodyPr/>
          <a:lstStyle/>
          <a:p>
            <a:r>
              <a:rPr lang="en-US" sz="3600" dirty="0">
                <a:latin typeface="Berlin Sans FB Demi" panose="020E0802020502020306" pitchFamily="34" charset="0"/>
              </a:rPr>
              <a:t>Shipping &amp; logistics phase </a:t>
            </a:r>
            <a:r>
              <a:rPr lang="en-US" sz="3600"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2FA03228-7D74-3B5F-33E5-A23C48A55678}"/>
              </a:ext>
            </a:extLst>
          </p:cNvPr>
          <p:cNvSpPr>
            <a:spLocks noGrp="1"/>
          </p:cNvSpPr>
          <p:nvPr>
            <p:ph sz="half" idx="2"/>
          </p:nvPr>
        </p:nvSpPr>
        <p:spPr>
          <a:xfrm>
            <a:off x="519848" y="985965"/>
            <a:ext cx="5668395" cy="432620"/>
          </a:xfrm>
        </p:spPr>
        <p:txBody>
          <a:bodyPr/>
          <a:lstStyle/>
          <a:p>
            <a:r>
              <a:rPr lang="en-US" u="sng" dirty="0">
                <a:solidFill>
                  <a:srgbClr val="FF0000"/>
                </a:solidFill>
                <a:latin typeface="Aptos Display" panose="020B0004020202020204" pitchFamily="34" charset="0"/>
              </a:rPr>
              <a:t>1. Shipping time by carrier</a:t>
            </a:r>
          </a:p>
        </p:txBody>
      </p:sp>
      <p:sp>
        <p:nvSpPr>
          <p:cNvPr id="5" name="Slide Number Placeholder 4">
            <a:extLst>
              <a:ext uri="{FF2B5EF4-FFF2-40B4-BE49-F238E27FC236}">
                <a16:creationId xmlns:a16="http://schemas.microsoft.com/office/drawing/2014/main" id="{C95C3D30-3CBA-4E1F-C5AA-CCC318660BF0}"/>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43</a:t>
            </a:fld>
            <a:endParaRPr lang="en-US" dirty="0"/>
          </a:p>
        </p:txBody>
      </p:sp>
      <p:sp>
        <p:nvSpPr>
          <p:cNvPr id="4" name="Content Placeholder 2">
            <a:extLst>
              <a:ext uri="{FF2B5EF4-FFF2-40B4-BE49-F238E27FC236}">
                <a16:creationId xmlns:a16="http://schemas.microsoft.com/office/drawing/2014/main" id="{6379F129-425B-4504-0AC8-27F91685C57A}"/>
              </a:ext>
            </a:extLst>
          </p:cNvPr>
          <p:cNvSpPr txBox="1">
            <a:spLocks/>
          </p:cNvSpPr>
          <p:nvPr/>
        </p:nvSpPr>
        <p:spPr>
          <a:xfrm>
            <a:off x="519849" y="1418585"/>
            <a:ext cx="7463946"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Shipping Time By Carrier</a:t>
            </a:r>
            <a:r>
              <a:rPr lang="en-US" sz="1600" b="0" cap="none" dirty="0">
                <a:latin typeface="Times New Roman" panose="02020603050405020304" pitchFamily="18" charset="0"/>
                <a:cs typeface="Times New Roman" panose="02020603050405020304" pitchFamily="18" charset="0"/>
              </a:rPr>
              <a:t>" displays the sum of shipping costs for three different routes: Route A, Route B, and Route C.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chart shows that </a:t>
            </a:r>
            <a:r>
              <a:rPr lang="en-US" sz="1600" cap="none" dirty="0">
                <a:latin typeface="Times New Roman" panose="02020603050405020304" pitchFamily="18" charset="0"/>
                <a:cs typeface="Times New Roman" panose="02020603050405020304" pitchFamily="18" charset="0"/>
              </a:rPr>
              <a:t>Route A </a:t>
            </a:r>
            <a:r>
              <a:rPr lang="en-US" sz="1600" b="0" cap="none" dirty="0">
                <a:latin typeface="Times New Roman" panose="02020603050405020304" pitchFamily="18" charset="0"/>
                <a:cs typeface="Times New Roman" panose="02020603050405020304" pitchFamily="18" charset="0"/>
              </a:rPr>
              <a:t>has the </a:t>
            </a:r>
            <a:r>
              <a:rPr lang="en-US" sz="1600" cap="none" dirty="0">
                <a:latin typeface="Times New Roman" panose="02020603050405020304" pitchFamily="18" charset="0"/>
                <a:cs typeface="Times New Roman" panose="02020603050405020304" pitchFamily="18" charset="0"/>
              </a:rPr>
              <a:t>highest shipping cost</a:t>
            </a:r>
            <a:r>
              <a:rPr lang="en-US" sz="1600" b="0" cap="none" dirty="0">
                <a:latin typeface="Times New Roman" panose="02020603050405020304" pitchFamily="18" charset="0"/>
                <a:cs typeface="Times New Roman" panose="02020603050405020304" pitchFamily="18" charset="0"/>
              </a:rPr>
              <a:t> at </a:t>
            </a:r>
            <a:r>
              <a:rPr lang="en-US" sz="1600" cap="none" dirty="0">
                <a:solidFill>
                  <a:srgbClr val="FF0000"/>
                </a:solidFill>
                <a:latin typeface="Times New Roman" panose="02020603050405020304" pitchFamily="18" charset="0"/>
                <a:cs typeface="Times New Roman" panose="02020603050405020304" pitchFamily="18" charset="0"/>
              </a:rPr>
              <a:t>231</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indicating it might be the least cost-efficient route among the three</a:t>
            </a:r>
            <a:r>
              <a:rPr lang="en-US" sz="1600" b="0" cap="none" dirty="0">
                <a:latin typeface="Times New Roman" panose="02020603050405020304" pitchFamily="18" charset="0"/>
                <a:cs typeface="Times New Roman" panose="02020603050405020304" pitchFamily="18" charset="0"/>
              </a:rPr>
              <a:t>. This high cost could be due to factors like longer distances. </a:t>
            </a:r>
            <a:r>
              <a:rPr lang="en-US" sz="1600" cap="none" dirty="0">
                <a:latin typeface="Times New Roman" panose="02020603050405020304" pitchFamily="18" charset="0"/>
                <a:cs typeface="Times New Roman" panose="02020603050405020304" pitchFamily="18" charset="0"/>
              </a:rPr>
              <a:t>Route B </a:t>
            </a:r>
            <a:r>
              <a:rPr lang="en-US" sz="1600" b="0" cap="none" dirty="0">
                <a:latin typeface="Times New Roman" panose="02020603050405020304" pitchFamily="18" charset="0"/>
                <a:cs typeface="Times New Roman" panose="02020603050405020304" pitchFamily="18" charset="0"/>
              </a:rPr>
              <a:t>follows with </a:t>
            </a:r>
            <a:r>
              <a:rPr lang="en-US" sz="1600" cap="none" dirty="0">
                <a:latin typeface="Times New Roman" panose="02020603050405020304" pitchFamily="18" charset="0"/>
                <a:cs typeface="Times New Roman" panose="02020603050405020304" pitchFamily="18" charset="0"/>
              </a:rPr>
              <a:t>a shipping cost of </a:t>
            </a:r>
            <a:r>
              <a:rPr lang="en-US" sz="1600" cap="none" dirty="0">
                <a:solidFill>
                  <a:srgbClr val="FF0000"/>
                </a:solidFill>
                <a:latin typeface="Times New Roman" panose="02020603050405020304" pitchFamily="18" charset="0"/>
                <a:cs typeface="Times New Roman" panose="02020603050405020304" pitchFamily="18" charset="0"/>
              </a:rPr>
              <a:t>205</a:t>
            </a:r>
            <a:r>
              <a:rPr lang="en-US" sz="1600" b="0" cap="none" dirty="0">
                <a:latin typeface="Times New Roman" panose="02020603050405020304" pitchFamily="18" charset="0"/>
                <a:cs typeface="Times New Roman" panose="02020603050405020304" pitchFamily="18" charset="0"/>
              </a:rPr>
              <a:t>, which, while </a:t>
            </a:r>
            <a:r>
              <a:rPr lang="en-US" sz="1600" cap="none" dirty="0">
                <a:latin typeface="Times New Roman" panose="02020603050405020304" pitchFamily="18" charset="0"/>
                <a:cs typeface="Times New Roman" panose="02020603050405020304" pitchFamily="18" charset="0"/>
              </a:rPr>
              <a:t>lower than Route A, is still relatively high</a:t>
            </a:r>
            <a:r>
              <a:rPr lang="en-US" sz="1600" b="0" cap="none" dirty="0">
                <a:latin typeface="Times New Roman" panose="02020603050405020304" pitchFamily="18" charset="0"/>
                <a:cs typeface="Times New Roman" panose="02020603050405020304" pitchFamily="18" charset="0"/>
              </a:rPr>
              <a:t>. This suggests that Route B also has significant cost implications, potentially due to similar factors affecting Route A.</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Route C has the lowest shipping cost at </a:t>
            </a:r>
            <a:r>
              <a:rPr lang="en-US" sz="1600" cap="none" dirty="0">
                <a:solidFill>
                  <a:srgbClr val="FF0000"/>
                </a:solidFill>
                <a:latin typeface="Times New Roman" panose="02020603050405020304" pitchFamily="18" charset="0"/>
                <a:cs typeface="Times New Roman" panose="02020603050405020304" pitchFamily="18" charset="0"/>
              </a:rPr>
              <a:t>118,</a:t>
            </a:r>
            <a:r>
              <a:rPr lang="en-US" sz="1600" b="0" cap="none" dirty="0">
                <a:latin typeface="Times New Roman" panose="02020603050405020304" pitchFamily="18" charset="0"/>
                <a:cs typeface="Times New Roman" panose="02020603050405020304" pitchFamily="18" charset="0"/>
              </a:rPr>
              <a:t> making it the most </a:t>
            </a:r>
            <a:r>
              <a:rPr lang="en-US" sz="1600" cap="none" dirty="0">
                <a:latin typeface="Times New Roman" panose="02020603050405020304" pitchFamily="18" charset="0"/>
                <a:cs typeface="Times New Roman" panose="02020603050405020304" pitchFamily="18" charset="0"/>
              </a:rPr>
              <a:t>cost-efficient route</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This lower cost could be due to shorter distances</a:t>
            </a:r>
            <a:r>
              <a:rPr lang="en-US" sz="1600" b="0" cap="none" dirty="0">
                <a:latin typeface="Times New Roman" panose="02020603050405020304" pitchFamily="18" charset="0"/>
                <a:cs typeface="Times New Roman" panose="02020603050405020304" pitchFamily="18" charset="0"/>
              </a:rPr>
              <a:t>, This analysis is essential for optimizing shipping operations. </a:t>
            </a:r>
            <a:r>
              <a:rPr lang="en-US" sz="1600" cap="none" dirty="0">
                <a:latin typeface="Times New Roman" panose="02020603050405020304" pitchFamily="18" charset="0"/>
                <a:cs typeface="Times New Roman" panose="02020603050405020304" pitchFamily="18" charset="0"/>
              </a:rPr>
              <a:t>By understanding the cost implications of each route, businesses can make informed decisions about which routes to prioritize</a:t>
            </a:r>
            <a:r>
              <a:rPr lang="en-US" sz="1600" b="0" cap="none" dirty="0">
                <a:latin typeface="Times New Roman" panose="02020603050405020304" pitchFamily="18" charset="0"/>
                <a:cs typeface="Times New Roman" panose="02020603050405020304" pitchFamily="18" charset="0"/>
              </a:rPr>
              <a:t>. For instance, </a:t>
            </a:r>
            <a:r>
              <a:rPr lang="en-US" sz="1600" cap="none" dirty="0">
                <a:solidFill>
                  <a:srgbClr val="FF0000"/>
                </a:solidFill>
                <a:latin typeface="Times New Roman" panose="02020603050405020304" pitchFamily="18" charset="0"/>
                <a:cs typeface="Times New Roman" panose="02020603050405020304" pitchFamily="18" charset="0"/>
              </a:rPr>
              <a:t>if minimizing shipping costs is a primary goal, focusing on Route C might be beneficial</a:t>
            </a:r>
            <a:r>
              <a:rPr lang="en-US" sz="1600" b="0" cap="none" dirty="0">
                <a:latin typeface="Times New Roman" panose="02020603050405020304" pitchFamily="18" charset="0"/>
                <a:cs typeface="Times New Roman" panose="02020603050405020304" pitchFamily="18" charset="0"/>
              </a:rPr>
              <a:t>. Conversely, </a:t>
            </a:r>
            <a:r>
              <a:rPr lang="en-US" sz="1600" cap="none" dirty="0">
                <a:solidFill>
                  <a:srgbClr val="FF0000"/>
                </a:solidFill>
                <a:latin typeface="Times New Roman" panose="02020603050405020304" pitchFamily="18" charset="0"/>
                <a:cs typeface="Times New Roman" panose="02020603050405020304" pitchFamily="18" charset="0"/>
              </a:rPr>
              <a:t>if Routes A and B are necessary for other logistical reasons, exploring ways to reduce their costs would be crucial.</a:t>
            </a:r>
          </a:p>
        </p:txBody>
      </p:sp>
      <p:sp>
        <p:nvSpPr>
          <p:cNvPr id="6" name="Rectangle 5">
            <a:extLst>
              <a:ext uri="{FF2B5EF4-FFF2-40B4-BE49-F238E27FC236}">
                <a16:creationId xmlns:a16="http://schemas.microsoft.com/office/drawing/2014/main" id="{D74A4A57-969F-6FEE-0ED2-4B61AC041CCD}"/>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60292BA6-BFF5-F26C-51E0-2A91475E87FC}"/>
              </a:ext>
            </a:extLst>
          </p:cNvPr>
          <p:cNvSpPr txBox="1">
            <a:spLocks/>
          </p:cNvSpPr>
          <p:nvPr/>
        </p:nvSpPr>
        <p:spPr>
          <a:xfrm>
            <a:off x="8590984" y="5100330"/>
            <a:ext cx="4352477"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29. Shipping time By Carrier</a:t>
            </a:r>
          </a:p>
        </p:txBody>
      </p:sp>
      <p:pic>
        <p:nvPicPr>
          <p:cNvPr id="12" name="Picture 11">
            <a:extLst>
              <a:ext uri="{FF2B5EF4-FFF2-40B4-BE49-F238E27FC236}">
                <a16:creationId xmlns:a16="http://schemas.microsoft.com/office/drawing/2014/main" id="{B42211A3-4EC7-2320-4CD7-A242C01EB0F7}"/>
              </a:ext>
            </a:extLst>
          </p:cNvPr>
          <p:cNvPicPr>
            <a:picLocks noChangeAspect="1"/>
          </p:cNvPicPr>
          <p:nvPr/>
        </p:nvPicPr>
        <p:blipFill>
          <a:blip r:embed="rId3"/>
          <a:stretch>
            <a:fillRect/>
          </a:stretch>
        </p:blipFill>
        <p:spPr>
          <a:xfrm>
            <a:off x="8158189" y="1729555"/>
            <a:ext cx="3649763" cy="3398888"/>
          </a:xfrm>
          <a:prstGeom prst="rect">
            <a:avLst/>
          </a:prstGeom>
        </p:spPr>
      </p:pic>
    </p:spTree>
    <p:extLst>
      <p:ext uri="{BB962C8B-B14F-4D97-AF65-F5344CB8AC3E}">
        <p14:creationId xmlns:p14="http://schemas.microsoft.com/office/powerpoint/2010/main" val="469509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5D4AD-8653-2034-B979-94923854B3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092FF-93CA-1EC6-F4A4-8CD7F20FA243}"/>
              </a:ext>
            </a:extLst>
          </p:cNvPr>
          <p:cNvSpPr>
            <a:spLocks noGrp="1"/>
          </p:cNvSpPr>
          <p:nvPr>
            <p:ph type="title"/>
          </p:nvPr>
        </p:nvSpPr>
        <p:spPr>
          <a:xfrm>
            <a:off x="519848" y="-459890"/>
            <a:ext cx="11599656" cy="1307592"/>
          </a:xfrm>
        </p:spPr>
        <p:txBody>
          <a:bodyPr/>
          <a:lstStyle/>
          <a:p>
            <a:r>
              <a:rPr lang="en-US" sz="3600" dirty="0">
                <a:latin typeface="Berlin Sans FB Demi" panose="020E0802020502020306" pitchFamily="34" charset="0"/>
              </a:rPr>
              <a:t>Shipping &amp; logistics phase </a:t>
            </a:r>
            <a:r>
              <a:rPr lang="en-US" sz="3600"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27732E30-F621-8C48-3EE9-0746FB5F4C2A}"/>
              </a:ext>
            </a:extLst>
          </p:cNvPr>
          <p:cNvSpPr>
            <a:spLocks noGrp="1"/>
          </p:cNvSpPr>
          <p:nvPr>
            <p:ph sz="half" idx="2"/>
          </p:nvPr>
        </p:nvSpPr>
        <p:spPr>
          <a:xfrm>
            <a:off x="519848" y="985965"/>
            <a:ext cx="5668395" cy="432620"/>
          </a:xfrm>
        </p:spPr>
        <p:txBody>
          <a:bodyPr/>
          <a:lstStyle/>
          <a:p>
            <a:r>
              <a:rPr lang="en-US" u="sng" dirty="0">
                <a:solidFill>
                  <a:srgbClr val="FF0000"/>
                </a:solidFill>
                <a:latin typeface="Aptos Display" panose="020B0004020202020204" pitchFamily="34" charset="0"/>
              </a:rPr>
              <a:t>2. Route specific cost</a:t>
            </a:r>
          </a:p>
        </p:txBody>
      </p:sp>
      <p:sp>
        <p:nvSpPr>
          <p:cNvPr id="5" name="Slide Number Placeholder 4">
            <a:extLst>
              <a:ext uri="{FF2B5EF4-FFF2-40B4-BE49-F238E27FC236}">
                <a16:creationId xmlns:a16="http://schemas.microsoft.com/office/drawing/2014/main" id="{5235265F-7775-042B-0511-8790E8274733}"/>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44</a:t>
            </a:fld>
            <a:endParaRPr lang="en-US" dirty="0"/>
          </a:p>
        </p:txBody>
      </p:sp>
      <p:sp>
        <p:nvSpPr>
          <p:cNvPr id="4" name="Content Placeholder 2">
            <a:extLst>
              <a:ext uri="{FF2B5EF4-FFF2-40B4-BE49-F238E27FC236}">
                <a16:creationId xmlns:a16="http://schemas.microsoft.com/office/drawing/2014/main" id="{8EFC4CA6-1886-A9EC-307A-BA37EDC84DA5}"/>
              </a:ext>
            </a:extLst>
          </p:cNvPr>
          <p:cNvSpPr txBox="1">
            <a:spLocks/>
          </p:cNvSpPr>
          <p:nvPr/>
        </p:nvSpPr>
        <p:spPr>
          <a:xfrm>
            <a:off x="519849" y="1418585"/>
            <a:ext cx="7463946"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Route Specific Cost</a:t>
            </a:r>
            <a:r>
              <a:rPr lang="en-US" sz="1600" b="0" cap="none" dirty="0">
                <a:latin typeface="Times New Roman" panose="02020603050405020304" pitchFamily="18" charset="0"/>
                <a:cs typeface="Times New Roman" panose="02020603050405020304" pitchFamily="18" charset="0"/>
              </a:rPr>
              <a:t>" compares the average costs associated with three different routes: Route A, Route B, and Route C. From the chart, we can observe that </a:t>
            </a:r>
            <a:r>
              <a:rPr lang="en-US" sz="1600" cap="none" dirty="0">
                <a:latin typeface="Times New Roman" panose="02020603050405020304" pitchFamily="18" charset="0"/>
                <a:cs typeface="Times New Roman" panose="02020603050405020304" pitchFamily="18" charset="0"/>
              </a:rPr>
              <a:t>Route B has the highest average cost at </a:t>
            </a:r>
            <a:r>
              <a:rPr lang="en-US" sz="1600" cap="none" dirty="0">
                <a:solidFill>
                  <a:srgbClr val="FF0000"/>
                </a:solidFill>
                <a:latin typeface="Times New Roman" panose="02020603050405020304" pitchFamily="18" charset="0"/>
                <a:cs typeface="Times New Roman" panose="02020603050405020304" pitchFamily="18" charset="0"/>
              </a:rPr>
              <a:t>596</a:t>
            </a:r>
            <a:r>
              <a:rPr lang="en-US" sz="1600" b="0" cap="none" dirty="0">
                <a:latin typeface="Times New Roman" panose="02020603050405020304" pitchFamily="18" charset="0"/>
                <a:cs typeface="Times New Roman" panose="02020603050405020304" pitchFamily="18" charset="0"/>
              </a:rPr>
              <a:t>, indicating that this route may be the </a:t>
            </a:r>
            <a:r>
              <a:rPr lang="en-US" sz="1600" cap="none" dirty="0">
                <a:solidFill>
                  <a:srgbClr val="FF0000"/>
                </a:solidFill>
                <a:latin typeface="Times New Roman" panose="02020603050405020304" pitchFamily="18" charset="0"/>
                <a:cs typeface="Times New Roman" panose="02020603050405020304" pitchFamily="18" charset="0"/>
              </a:rPr>
              <a:t>least cost-effective</a:t>
            </a:r>
            <a:r>
              <a:rPr lang="en-US" sz="1600" b="0" cap="none" dirty="0">
                <a:latin typeface="Times New Roman" panose="02020603050405020304" pitchFamily="18" charset="0"/>
                <a:cs typeface="Times New Roman" panose="02020603050405020304" pitchFamily="18" charset="0"/>
              </a:rPr>
              <a:t>. This higher cost could be attributed to factors such as longer distances, more expensive logistics, or higher fuel consumption.</a:t>
            </a:r>
          </a:p>
          <a:p>
            <a:pPr marL="285750" indent="-285750" algn="just">
              <a:buFont typeface="Arial" panose="020B0604020202020204" pitchFamily="34" charset="0"/>
              <a:buChar char="•"/>
            </a:pPr>
            <a:r>
              <a:rPr lang="en-US" sz="1600" cap="none" dirty="0">
                <a:solidFill>
                  <a:srgbClr val="FF0000"/>
                </a:solidFill>
                <a:latin typeface="Times New Roman" panose="02020603050405020304" pitchFamily="18" charset="0"/>
                <a:cs typeface="Times New Roman" panose="02020603050405020304" pitchFamily="18" charset="0"/>
              </a:rPr>
              <a:t>Route C </a:t>
            </a:r>
            <a:r>
              <a:rPr lang="en-US" sz="1600" b="0" cap="none" dirty="0">
                <a:latin typeface="Times New Roman" panose="02020603050405020304" pitchFamily="18" charset="0"/>
                <a:cs typeface="Times New Roman" panose="02020603050405020304" pitchFamily="18" charset="0"/>
              </a:rPr>
              <a:t>follows with an </a:t>
            </a:r>
            <a:r>
              <a:rPr lang="en-US" sz="1600" cap="none" dirty="0">
                <a:solidFill>
                  <a:srgbClr val="FF0000"/>
                </a:solidFill>
                <a:latin typeface="Times New Roman" panose="02020603050405020304" pitchFamily="18" charset="0"/>
                <a:cs typeface="Times New Roman" panose="02020603050405020304" pitchFamily="18" charset="0"/>
              </a:rPr>
              <a:t>average cost of 500</a:t>
            </a:r>
            <a:r>
              <a:rPr lang="en-US" sz="1600" b="0" cap="none" dirty="0">
                <a:latin typeface="Times New Roman" panose="02020603050405020304" pitchFamily="18" charset="0"/>
                <a:cs typeface="Times New Roman" panose="02020603050405020304" pitchFamily="18" charset="0"/>
              </a:rPr>
              <a:t>, which, while </a:t>
            </a:r>
            <a:r>
              <a:rPr lang="en-US" sz="1600" cap="none" dirty="0">
                <a:latin typeface="Times New Roman" panose="02020603050405020304" pitchFamily="18" charset="0"/>
                <a:cs typeface="Times New Roman" panose="02020603050405020304" pitchFamily="18" charset="0"/>
              </a:rPr>
              <a:t>lower than </a:t>
            </a:r>
            <a:r>
              <a:rPr lang="en-US" sz="1600" cap="none" dirty="0">
                <a:solidFill>
                  <a:srgbClr val="FF0000"/>
                </a:solidFill>
                <a:latin typeface="Times New Roman" panose="02020603050405020304" pitchFamily="18" charset="0"/>
                <a:cs typeface="Times New Roman" panose="02020603050405020304" pitchFamily="18" charset="0"/>
              </a:rPr>
              <a:t>Route B</a:t>
            </a:r>
            <a:r>
              <a:rPr lang="en-US" sz="1600" cap="none" dirty="0">
                <a:latin typeface="Times New Roman" panose="02020603050405020304" pitchFamily="18" charset="0"/>
                <a:cs typeface="Times New Roman" panose="02020603050405020304" pitchFamily="18" charset="0"/>
              </a:rPr>
              <a:t>, still represents a significant expenditure</a:t>
            </a:r>
            <a:r>
              <a:rPr lang="en-US" sz="1600" b="0" cap="none" dirty="0">
                <a:latin typeface="Times New Roman" panose="02020603050405020304" pitchFamily="18" charset="0"/>
                <a:cs typeface="Times New Roman" panose="02020603050405020304" pitchFamily="18" charset="0"/>
              </a:rPr>
              <a:t>. This suggests that Route C also has considerable cost implications, possibly due to similar factors affecting Route B.</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Route A has the lowest average cost at </a:t>
            </a:r>
            <a:r>
              <a:rPr lang="en-US" sz="1600" cap="none" dirty="0">
                <a:solidFill>
                  <a:srgbClr val="FF0000"/>
                </a:solidFill>
                <a:latin typeface="Times New Roman" panose="02020603050405020304" pitchFamily="18" charset="0"/>
                <a:cs typeface="Times New Roman" panose="02020603050405020304" pitchFamily="18" charset="0"/>
              </a:rPr>
              <a:t>485,</a:t>
            </a:r>
            <a:r>
              <a:rPr lang="en-US" sz="1600" b="0" cap="none" dirty="0">
                <a:latin typeface="Times New Roman" panose="02020603050405020304" pitchFamily="18" charset="0"/>
                <a:cs typeface="Times New Roman" panose="02020603050405020304" pitchFamily="18" charset="0"/>
              </a:rPr>
              <a:t> making it </a:t>
            </a:r>
            <a:r>
              <a:rPr lang="en-US" sz="1600" cap="none" dirty="0">
                <a:latin typeface="Times New Roman" panose="02020603050405020304" pitchFamily="18" charset="0"/>
                <a:cs typeface="Times New Roman" panose="02020603050405020304" pitchFamily="18" charset="0"/>
              </a:rPr>
              <a:t>the most cost-efficient route among the three.</a:t>
            </a:r>
            <a:r>
              <a:rPr lang="en-US" sz="1600" b="0"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This lower cost could be due to shorter distances, more efficient logistics, or other cost-saving measures in place</a:t>
            </a:r>
            <a:r>
              <a:rPr lang="en-US" sz="1600" b="0" cap="none"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highlights the importance of understanding the cost implications of different routes. By identifying the most and least cost-effective routes, businesses can make informed decisions to optimize their shipping operations.</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B8F0E28-23F7-3706-4F19-355802CF8B66}"/>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23FECFCF-3275-B0DE-FB47-1A8E9096B198}"/>
              </a:ext>
            </a:extLst>
          </p:cNvPr>
          <p:cNvSpPr txBox="1">
            <a:spLocks/>
          </p:cNvSpPr>
          <p:nvPr/>
        </p:nvSpPr>
        <p:spPr>
          <a:xfrm>
            <a:off x="8695609" y="5119993"/>
            <a:ext cx="2901777" cy="44506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30. Route Specific Cost</a:t>
            </a:r>
          </a:p>
        </p:txBody>
      </p:sp>
      <p:pic>
        <p:nvPicPr>
          <p:cNvPr id="8" name="Picture 7">
            <a:extLst>
              <a:ext uri="{FF2B5EF4-FFF2-40B4-BE49-F238E27FC236}">
                <a16:creationId xmlns:a16="http://schemas.microsoft.com/office/drawing/2014/main" id="{85C1559F-FC49-D1D5-519A-5C97F33A3C76}"/>
              </a:ext>
            </a:extLst>
          </p:cNvPr>
          <p:cNvPicPr>
            <a:picLocks noChangeAspect="1"/>
          </p:cNvPicPr>
          <p:nvPr/>
        </p:nvPicPr>
        <p:blipFill>
          <a:blip r:embed="rId3"/>
          <a:stretch>
            <a:fillRect/>
          </a:stretch>
        </p:blipFill>
        <p:spPr>
          <a:xfrm>
            <a:off x="8189796" y="1418584"/>
            <a:ext cx="3618156" cy="3701409"/>
          </a:xfrm>
          <a:prstGeom prst="rect">
            <a:avLst/>
          </a:prstGeom>
        </p:spPr>
      </p:pic>
    </p:spTree>
    <p:extLst>
      <p:ext uri="{BB962C8B-B14F-4D97-AF65-F5344CB8AC3E}">
        <p14:creationId xmlns:p14="http://schemas.microsoft.com/office/powerpoint/2010/main" val="3095423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5383C-B39B-A614-9420-E608B9B37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F08E3-AB84-1E9F-4DF9-9FFD24B4D7CB}"/>
              </a:ext>
            </a:extLst>
          </p:cNvPr>
          <p:cNvSpPr>
            <a:spLocks noGrp="1"/>
          </p:cNvSpPr>
          <p:nvPr>
            <p:ph type="title"/>
          </p:nvPr>
        </p:nvSpPr>
        <p:spPr>
          <a:xfrm>
            <a:off x="519848" y="-459890"/>
            <a:ext cx="11599656" cy="1307592"/>
          </a:xfrm>
        </p:spPr>
        <p:txBody>
          <a:bodyPr/>
          <a:lstStyle/>
          <a:p>
            <a:r>
              <a:rPr lang="en-US" sz="3600" dirty="0">
                <a:latin typeface="Berlin Sans FB Demi" panose="020E0802020502020306" pitchFamily="34" charset="0"/>
              </a:rPr>
              <a:t>Shipping &amp; logistics phase </a:t>
            </a:r>
            <a:r>
              <a:rPr lang="en-US" sz="3600"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E4F790FE-CB5A-2ADA-CAB4-A2F68D047DD7}"/>
              </a:ext>
            </a:extLst>
          </p:cNvPr>
          <p:cNvSpPr>
            <a:spLocks noGrp="1"/>
          </p:cNvSpPr>
          <p:nvPr>
            <p:ph sz="half" idx="2"/>
          </p:nvPr>
        </p:nvSpPr>
        <p:spPr>
          <a:xfrm>
            <a:off x="519848" y="985965"/>
            <a:ext cx="5668395" cy="432620"/>
          </a:xfrm>
        </p:spPr>
        <p:txBody>
          <a:bodyPr/>
          <a:lstStyle/>
          <a:p>
            <a:r>
              <a:rPr lang="en-US" u="sng" dirty="0">
                <a:solidFill>
                  <a:srgbClr val="FF0000"/>
                </a:solidFill>
                <a:latin typeface="Aptos Display" panose="020B0004020202020204" pitchFamily="34" charset="0"/>
              </a:rPr>
              <a:t>3. Shipping time by carrier</a:t>
            </a:r>
          </a:p>
        </p:txBody>
      </p:sp>
      <p:sp>
        <p:nvSpPr>
          <p:cNvPr id="5" name="Slide Number Placeholder 4">
            <a:extLst>
              <a:ext uri="{FF2B5EF4-FFF2-40B4-BE49-F238E27FC236}">
                <a16:creationId xmlns:a16="http://schemas.microsoft.com/office/drawing/2014/main" id="{B8C81F3D-875C-02BE-802B-6921A3CAAD01}"/>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45</a:t>
            </a:fld>
            <a:endParaRPr lang="en-US" dirty="0"/>
          </a:p>
        </p:txBody>
      </p:sp>
      <p:sp>
        <p:nvSpPr>
          <p:cNvPr id="4" name="Content Placeholder 2">
            <a:extLst>
              <a:ext uri="{FF2B5EF4-FFF2-40B4-BE49-F238E27FC236}">
                <a16:creationId xmlns:a16="http://schemas.microsoft.com/office/drawing/2014/main" id="{47B64754-88A7-CFA3-7A82-5E19F23A0E9D}"/>
              </a:ext>
            </a:extLst>
          </p:cNvPr>
          <p:cNvSpPr txBox="1">
            <a:spLocks/>
          </p:cNvSpPr>
          <p:nvPr/>
        </p:nvSpPr>
        <p:spPr>
          <a:xfrm>
            <a:off x="519849" y="1418585"/>
            <a:ext cx="7375454"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Shipping Time By Carrier</a:t>
            </a:r>
            <a:r>
              <a:rPr lang="en-US" sz="1600" b="0" cap="none" dirty="0">
                <a:latin typeface="Times New Roman" panose="02020603050405020304" pitchFamily="18" charset="0"/>
                <a:cs typeface="Times New Roman" panose="02020603050405020304" pitchFamily="18" charset="0"/>
              </a:rPr>
              <a:t>" provides insights into the average shipping times for three different carriers. </a:t>
            </a:r>
            <a:r>
              <a:rPr lang="en-US" sz="1600" cap="none" dirty="0">
                <a:latin typeface="Times New Roman" panose="02020603050405020304" pitchFamily="18" charset="0"/>
                <a:cs typeface="Times New Roman" panose="02020603050405020304" pitchFamily="18" charset="0"/>
              </a:rPr>
              <a:t>Carrier B demonstrates the shortest average shipping time at </a:t>
            </a:r>
            <a:r>
              <a:rPr lang="en-US" sz="1600" cap="none" dirty="0">
                <a:solidFill>
                  <a:srgbClr val="FF0000"/>
                </a:solidFill>
                <a:latin typeface="Times New Roman" panose="02020603050405020304" pitchFamily="18" charset="0"/>
                <a:cs typeface="Times New Roman" panose="02020603050405020304" pitchFamily="18" charset="0"/>
              </a:rPr>
              <a:t>5.30</a:t>
            </a:r>
            <a:r>
              <a:rPr lang="en-US" sz="1600" b="0" cap="none" dirty="0">
                <a:latin typeface="Times New Roman" panose="02020603050405020304" pitchFamily="18" charset="0"/>
                <a:cs typeface="Times New Roman" panose="02020603050405020304" pitchFamily="18" charset="0"/>
              </a:rPr>
              <a:t>, indicating it is the </a:t>
            </a:r>
            <a:r>
              <a:rPr lang="en-US" sz="1600" cap="none" dirty="0">
                <a:latin typeface="Times New Roman" panose="02020603050405020304" pitchFamily="18" charset="0"/>
                <a:cs typeface="Times New Roman" panose="02020603050405020304" pitchFamily="18" charset="0"/>
              </a:rPr>
              <a:t>most efficient carrier in terms of delivery speed</a:t>
            </a:r>
            <a:r>
              <a:rPr lang="en-US" sz="1600" b="0" cap="none" dirty="0">
                <a:latin typeface="Times New Roman" panose="02020603050405020304" pitchFamily="18" charset="0"/>
                <a:cs typeface="Times New Roman" panose="02020603050405020304" pitchFamily="18" charset="0"/>
              </a:rPr>
              <a:t>. This suggests that </a:t>
            </a:r>
            <a:r>
              <a:rPr lang="en-US" sz="1600" cap="none" dirty="0">
                <a:latin typeface="Times New Roman" panose="02020603050405020304" pitchFamily="18" charset="0"/>
                <a:cs typeface="Times New Roman" panose="02020603050405020304" pitchFamily="18" charset="0"/>
              </a:rPr>
              <a:t>Carrier B might have streamlined logistics </a:t>
            </a:r>
            <a:r>
              <a:rPr lang="en-US" sz="1600" b="0" cap="none" dirty="0">
                <a:latin typeface="Times New Roman" panose="02020603050405020304" pitchFamily="18" charset="0"/>
                <a:cs typeface="Times New Roman" panose="02020603050405020304" pitchFamily="18" charset="0"/>
              </a:rPr>
              <a:t>processes, </a:t>
            </a:r>
            <a:r>
              <a:rPr lang="en-US" sz="1600" cap="none" dirty="0">
                <a:latin typeface="Times New Roman" panose="02020603050405020304" pitchFamily="18" charset="0"/>
                <a:cs typeface="Times New Roman" panose="02020603050405020304" pitchFamily="18" charset="0"/>
              </a:rPr>
              <a:t>faster transportation methods</a:t>
            </a:r>
            <a:r>
              <a:rPr lang="en-US" sz="1600" b="0" cap="none" dirty="0">
                <a:latin typeface="Times New Roman" panose="02020603050405020304" pitchFamily="18" charset="0"/>
                <a:cs typeface="Times New Roman" panose="02020603050405020304" pitchFamily="18" charset="0"/>
              </a:rPr>
              <a:t>, or better route optimization.</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Carrier C follows closely with an average shipping time of </a:t>
            </a:r>
            <a:r>
              <a:rPr lang="en-US" sz="1600" cap="none" dirty="0">
                <a:solidFill>
                  <a:srgbClr val="FF0000"/>
                </a:solidFill>
                <a:latin typeface="Times New Roman" panose="02020603050405020304" pitchFamily="18" charset="0"/>
                <a:cs typeface="Times New Roman" panose="02020603050405020304" pitchFamily="18" charset="0"/>
              </a:rPr>
              <a:t>6.03</a:t>
            </a:r>
            <a:r>
              <a:rPr lang="en-US" sz="1600" b="0" cap="none" dirty="0">
                <a:latin typeface="Times New Roman" panose="02020603050405020304" pitchFamily="18" charset="0"/>
                <a:cs typeface="Times New Roman" panose="02020603050405020304" pitchFamily="18" charset="0"/>
              </a:rPr>
              <a:t>, making it a relatively efficient option, but </a:t>
            </a:r>
            <a:r>
              <a:rPr lang="en-US" sz="1600" cap="none" dirty="0">
                <a:latin typeface="Times New Roman" panose="02020603050405020304" pitchFamily="18" charset="0"/>
                <a:cs typeface="Times New Roman" panose="02020603050405020304" pitchFamily="18" charset="0"/>
              </a:rPr>
              <a:t>still slightly slower compared to Carrier B</a:t>
            </a:r>
            <a:r>
              <a:rPr lang="en-US" sz="1600" b="0" cap="none" dirty="0">
                <a:latin typeface="Times New Roman" panose="02020603050405020304" pitchFamily="18" charset="0"/>
                <a:cs typeface="Times New Roman" panose="02020603050405020304" pitchFamily="18" charset="0"/>
              </a:rPr>
              <a:t>. This indicates that while </a:t>
            </a:r>
            <a:r>
              <a:rPr lang="en-US" sz="1600" cap="none" dirty="0">
                <a:latin typeface="Times New Roman" panose="02020603050405020304" pitchFamily="18" charset="0"/>
                <a:cs typeface="Times New Roman" panose="02020603050405020304" pitchFamily="18" charset="0"/>
              </a:rPr>
              <a:t>Carrier C is also efficient, there might be areas for improvement to match the performance of Carrier B.</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Carrier A has the longest average shipping time at </a:t>
            </a:r>
            <a:r>
              <a:rPr lang="en-US" sz="1600" cap="none" dirty="0">
                <a:solidFill>
                  <a:srgbClr val="FF0000"/>
                </a:solidFill>
                <a:latin typeface="Times New Roman" panose="02020603050405020304" pitchFamily="18" charset="0"/>
                <a:cs typeface="Times New Roman" panose="02020603050405020304" pitchFamily="18" charset="0"/>
              </a:rPr>
              <a:t>6.14</a:t>
            </a:r>
            <a:r>
              <a:rPr lang="en-US" sz="1600" b="0" cap="none" dirty="0">
                <a:latin typeface="Times New Roman" panose="02020603050405020304" pitchFamily="18" charset="0"/>
                <a:cs typeface="Times New Roman" panose="02020603050405020304" pitchFamily="18" charset="0"/>
              </a:rPr>
              <a:t>, highlighting that it is the least efficient carrier among the three. This could be due to longer transit routes, delays in processing, or less optimized logistics practices.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is crucial for businesses aiming to optimize their shipping operations. By understanding the shipping times of different carriers, businesses can make informed decisions about which carrier to choose to ensure timely delivery and customer satisfaction.</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D9A1660-5E9F-E6F7-B07B-CBEAB210C6CF}"/>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9EFB4966-1943-3CFA-8BB7-07EE7C531FA5}"/>
              </a:ext>
            </a:extLst>
          </p:cNvPr>
          <p:cNvSpPr txBox="1">
            <a:spLocks/>
          </p:cNvSpPr>
          <p:nvPr/>
        </p:nvSpPr>
        <p:spPr>
          <a:xfrm>
            <a:off x="8432227" y="5368413"/>
            <a:ext cx="2901777" cy="44506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31. Shipping Time by Carrier</a:t>
            </a:r>
          </a:p>
        </p:txBody>
      </p:sp>
      <p:pic>
        <p:nvPicPr>
          <p:cNvPr id="9" name="Picture 8">
            <a:extLst>
              <a:ext uri="{FF2B5EF4-FFF2-40B4-BE49-F238E27FC236}">
                <a16:creationId xmlns:a16="http://schemas.microsoft.com/office/drawing/2014/main" id="{9915DCB8-5449-F521-8507-BD2B6A208511}"/>
              </a:ext>
            </a:extLst>
          </p:cNvPr>
          <p:cNvPicPr>
            <a:picLocks noChangeAspect="1"/>
          </p:cNvPicPr>
          <p:nvPr/>
        </p:nvPicPr>
        <p:blipFill>
          <a:blip r:embed="rId3"/>
          <a:stretch>
            <a:fillRect/>
          </a:stretch>
        </p:blipFill>
        <p:spPr>
          <a:xfrm>
            <a:off x="8052261" y="1418585"/>
            <a:ext cx="3661711" cy="3949828"/>
          </a:xfrm>
          <a:prstGeom prst="rect">
            <a:avLst/>
          </a:prstGeom>
        </p:spPr>
      </p:pic>
    </p:spTree>
    <p:extLst>
      <p:ext uri="{BB962C8B-B14F-4D97-AF65-F5344CB8AC3E}">
        <p14:creationId xmlns:p14="http://schemas.microsoft.com/office/powerpoint/2010/main" val="3522128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40C05-D769-D66F-8404-5350F0F315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777A20-CE38-3A9A-ADF1-9DA818CBB960}"/>
              </a:ext>
            </a:extLst>
          </p:cNvPr>
          <p:cNvSpPr>
            <a:spLocks noGrp="1"/>
          </p:cNvSpPr>
          <p:nvPr>
            <p:ph type="title"/>
          </p:nvPr>
        </p:nvSpPr>
        <p:spPr>
          <a:xfrm>
            <a:off x="519848" y="-459890"/>
            <a:ext cx="11599656" cy="1307592"/>
          </a:xfrm>
        </p:spPr>
        <p:txBody>
          <a:bodyPr/>
          <a:lstStyle/>
          <a:p>
            <a:r>
              <a:rPr lang="en-US" sz="3600" dirty="0">
                <a:latin typeface="Berlin Sans FB Demi" panose="020E0802020502020306" pitchFamily="34" charset="0"/>
              </a:rPr>
              <a:t>Shipping &amp; logistics phase </a:t>
            </a:r>
            <a:r>
              <a:rPr lang="en-US" sz="3600"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ABFD4ED8-AA99-5502-D08F-1099871FB7C2}"/>
              </a:ext>
            </a:extLst>
          </p:cNvPr>
          <p:cNvSpPr>
            <a:spLocks noGrp="1"/>
          </p:cNvSpPr>
          <p:nvPr>
            <p:ph sz="half" idx="2"/>
          </p:nvPr>
        </p:nvSpPr>
        <p:spPr>
          <a:xfrm>
            <a:off x="519848" y="985965"/>
            <a:ext cx="5668395" cy="432620"/>
          </a:xfrm>
        </p:spPr>
        <p:txBody>
          <a:bodyPr/>
          <a:lstStyle/>
          <a:p>
            <a:r>
              <a:rPr lang="en-US" u="sng" dirty="0">
                <a:solidFill>
                  <a:srgbClr val="FF0000"/>
                </a:solidFill>
                <a:latin typeface="Aptos Display" panose="020B0004020202020204" pitchFamily="34" charset="0"/>
              </a:rPr>
              <a:t>4. Shipping Cost by product type</a:t>
            </a:r>
          </a:p>
        </p:txBody>
      </p:sp>
      <p:sp>
        <p:nvSpPr>
          <p:cNvPr id="5" name="Slide Number Placeholder 4">
            <a:extLst>
              <a:ext uri="{FF2B5EF4-FFF2-40B4-BE49-F238E27FC236}">
                <a16:creationId xmlns:a16="http://schemas.microsoft.com/office/drawing/2014/main" id="{20CF6443-6783-B3FA-48A0-11D0D4730BB5}"/>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46</a:t>
            </a:fld>
            <a:endParaRPr lang="en-US" dirty="0"/>
          </a:p>
        </p:txBody>
      </p:sp>
      <p:sp>
        <p:nvSpPr>
          <p:cNvPr id="4" name="Content Placeholder 2">
            <a:extLst>
              <a:ext uri="{FF2B5EF4-FFF2-40B4-BE49-F238E27FC236}">
                <a16:creationId xmlns:a16="http://schemas.microsoft.com/office/drawing/2014/main" id="{C3FD2A7F-7933-5382-B044-02BF418D3BC4}"/>
              </a:ext>
            </a:extLst>
          </p:cNvPr>
          <p:cNvSpPr txBox="1">
            <a:spLocks/>
          </p:cNvSpPr>
          <p:nvPr/>
        </p:nvSpPr>
        <p:spPr>
          <a:xfrm>
            <a:off x="519849" y="1418585"/>
            <a:ext cx="7168977"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Shipping Cost By Product Type</a:t>
            </a:r>
            <a:r>
              <a:rPr lang="en-US" sz="1600" b="0" cap="none" dirty="0">
                <a:latin typeface="Times New Roman" panose="02020603050405020304" pitchFamily="18" charset="0"/>
                <a:cs typeface="Times New Roman" panose="02020603050405020304" pitchFamily="18" charset="0"/>
              </a:rPr>
              <a:t>" provides a visual representation of the sum of shipping costs for three different product types. </a:t>
            </a:r>
            <a:r>
              <a:rPr lang="en-US" sz="1600" cap="none" dirty="0">
                <a:solidFill>
                  <a:srgbClr val="FF0000"/>
                </a:solidFill>
                <a:latin typeface="Times New Roman" panose="02020603050405020304" pitchFamily="18" charset="0"/>
                <a:cs typeface="Times New Roman" panose="02020603050405020304" pitchFamily="18" charset="0"/>
              </a:rPr>
              <a:t>Haircare products </a:t>
            </a:r>
            <a:r>
              <a:rPr lang="en-US" sz="1600" cap="none" dirty="0">
                <a:latin typeface="Times New Roman" panose="02020603050405020304" pitchFamily="18" charset="0"/>
                <a:cs typeface="Times New Roman" panose="02020603050405020304" pitchFamily="18" charset="0"/>
              </a:rPr>
              <a:t>have the highest shipping costs</a:t>
            </a:r>
            <a:r>
              <a:rPr lang="en-US" sz="1600" b="0" cap="none" dirty="0">
                <a:latin typeface="Times New Roman" panose="02020603050405020304" pitchFamily="18" charset="0"/>
                <a:cs typeface="Times New Roman" panose="02020603050405020304" pitchFamily="18" charset="0"/>
              </a:rPr>
              <a:t>, totaling </a:t>
            </a:r>
            <a:r>
              <a:rPr lang="en-US" sz="1600" cap="none" dirty="0">
                <a:solidFill>
                  <a:srgbClr val="FF0000"/>
                </a:solidFill>
                <a:latin typeface="Times New Roman" panose="02020603050405020304" pitchFamily="18" charset="0"/>
                <a:cs typeface="Times New Roman" panose="02020603050405020304" pitchFamily="18" charset="0"/>
              </a:rPr>
              <a:t>201</a:t>
            </a:r>
            <a:r>
              <a:rPr lang="en-US" sz="1600" b="0" cap="none" dirty="0">
                <a:latin typeface="Times New Roman" panose="02020603050405020304" pitchFamily="18" charset="0"/>
                <a:cs typeface="Times New Roman" panose="02020603050405020304" pitchFamily="18" charset="0"/>
              </a:rPr>
              <a:t>. This suggests that </a:t>
            </a:r>
            <a:r>
              <a:rPr lang="en-US" sz="1600" cap="none" dirty="0">
                <a:latin typeface="Times New Roman" panose="02020603050405020304" pitchFamily="18" charset="0"/>
                <a:cs typeface="Times New Roman" panose="02020603050405020304" pitchFamily="18" charset="0"/>
              </a:rPr>
              <a:t>haircare products may involve heavier or bulkier items</a:t>
            </a:r>
            <a:r>
              <a:rPr lang="en-US" sz="1600" b="0" cap="none" dirty="0">
                <a:latin typeface="Times New Roman" panose="02020603050405020304" pitchFamily="18" charset="0"/>
                <a:cs typeface="Times New Roman" panose="02020603050405020304" pitchFamily="18" charset="0"/>
              </a:rPr>
              <a:t>, leading to </a:t>
            </a:r>
            <a:r>
              <a:rPr lang="en-US" sz="1600" cap="none" dirty="0">
                <a:latin typeface="Times New Roman" panose="02020603050405020304" pitchFamily="18" charset="0"/>
                <a:cs typeface="Times New Roman" panose="02020603050405020304" pitchFamily="18" charset="0"/>
              </a:rPr>
              <a:t>higher shipping expenses</a:t>
            </a:r>
            <a:r>
              <a:rPr lang="en-US" sz="1600" b="0" cap="none"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600" cap="none" dirty="0">
                <a:solidFill>
                  <a:srgbClr val="FF0000"/>
                </a:solidFill>
                <a:latin typeface="Times New Roman" panose="02020603050405020304" pitchFamily="18" charset="0"/>
                <a:cs typeface="Times New Roman" panose="02020603050405020304" pitchFamily="18" charset="0"/>
              </a:rPr>
              <a:t>Skincare products </a:t>
            </a:r>
            <a:r>
              <a:rPr lang="en-US" sz="1600" cap="none" dirty="0">
                <a:latin typeface="Times New Roman" panose="02020603050405020304" pitchFamily="18" charset="0"/>
                <a:cs typeface="Times New Roman" panose="02020603050405020304" pitchFamily="18" charset="0"/>
              </a:rPr>
              <a:t>follow closely with shipping costs amounting to </a:t>
            </a:r>
            <a:r>
              <a:rPr lang="en-US" sz="1600" cap="none" dirty="0">
                <a:solidFill>
                  <a:srgbClr val="FF0000"/>
                </a:solidFill>
                <a:latin typeface="Times New Roman" panose="02020603050405020304" pitchFamily="18" charset="0"/>
                <a:cs typeface="Times New Roman" panose="02020603050405020304" pitchFamily="18" charset="0"/>
              </a:rPr>
              <a:t>196</a:t>
            </a:r>
            <a:r>
              <a:rPr lang="en-US" sz="1600" b="0" cap="none" dirty="0">
                <a:latin typeface="Times New Roman" panose="02020603050405020304" pitchFamily="18" charset="0"/>
                <a:cs typeface="Times New Roman" panose="02020603050405020304" pitchFamily="18" charset="0"/>
              </a:rPr>
              <a:t>. While </a:t>
            </a:r>
            <a:r>
              <a:rPr lang="en-US" sz="1600" cap="none" dirty="0">
                <a:latin typeface="Times New Roman" panose="02020603050405020304" pitchFamily="18" charset="0"/>
                <a:cs typeface="Times New Roman" panose="02020603050405020304" pitchFamily="18" charset="0"/>
              </a:rPr>
              <a:t>slightly lower than haircare, the shipping cost for skincare products is still significant. </a:t>
            </a:r>
            <a:r>
              <a:rPr lang="en-US" sz="1600" b="0" cap="none" dirty="0">
                <a:latin typeface="Times New Roman" panose="02020603050405020304" pitchFamily="18" charset="0"/>
                <a:cs typeface="Times New Roman" panose="02020603050405020304" pitchFamily="18" charset="0"/>
              </a:rPr>
              <a:t>This indicates that skincare products may also require careful handling or special packaging, contributing to the overall shipping costs.</a:t>
            </a:r>
          </a:p>
          <a:p>
            <a:pPr marL="285750" indent="-285750" algn="just">
              <a:buFont typeface="Arial" panose="020B0604020202020204" pitchFamily="34" charset="0"/>
              <a:buChar char="•"/>
            </a:pPr>
            <a:r>
              <a:rPr lang="en-US" sz="1600" cap="none" dirty="0">
                <a:solidFill>
                  <a:srgbClr val="FF0000"/>
                </a:solidFill>
                <a:latin typeface="Times New Roman" panose="02020603050405020304" pitchFamily="18" charset="0"/>
                <a:cs typeface="Times New Roman" panose="02020603050405020304" pitchFamily="18" charset="0"/>
              </a:rPr>
              <a:t>Cosmetics have </a:t>
            </a:r>
            <a:r>
              <a:rPr lang="en-US" sz="1600" cap="none" dirty="0">
                <a:latin typeface="Times New Roman" panose="02020603050405020304" pitchFamily="18" charset="0"/>
                <a:cs typeface="Times New Roman" panose="02020603050405020304" pitchFamily="18" charset="0"/>
              </a:rPr>
              <a:t>the lowest shipping costs at </a:t>
            </a:r>
            <a:r>
              <a:rPr lang="en-US" sz="1600" cap="none" dirty="0">
                <a:solidFill>
                  <a:srgbClr val="FF0000"/>
                </a:solidFill>
                <a:latin typeface="Times New Roman" panose="02020603050405020304" pitchFamily="18" charset="0"/>
                <a:cs typeface="Times New Roman" panose="02020603050405020304" pitchFamily="18" charset="0"/>
              </a:rPr>
              <a:t>158</a:t>
            </a:r>
            <a:r>
              <a:rPr lang="en-US" sz="1600" b="0" cap="none" dirty="0">
                <a:latin typeface="Times New Roman" panose="02020603050405020304" pitchFamily="18" charset="0"/>
                <a:cs typeface="Times New Roman" panose="02020603050405020304" pitchFamily="18" charset="0"/>
              </a:rPr>
              <a:t>. This lower cost could be due to the typically smaller and lighter nature of cosmetic products, resulting in reduced shipping expenses. This information can help businesses focus on maintaining efficient shipping practices for cosmetics while leveraging the cost advantage.</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11F8AF3-986B-04EC-36C4-D048D0517D77}"/>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D0946785-5F87-ABDE-8E83-D551F8ACFFFE}"/>
              </a:ext>
            </a:extLst>
          </p:cNvPr>
          <p:cNvSpPr txBox="1">
            <a:spLocks/>
          </p:cNvSpPr>
          <p:nvPr/>
        </p:nvSpPr>
        <p:spPr>
          <a:xfrm>
            <a:off x="8261179" y="4956113"/>
            <a:ext cx="3375725" cy="44506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32. Shipping cost By Product type</a:t>
            </a:r>
          </a:p>
        </p:txBody>
      </p:sp>
      <p:pic>
        <p:nvPicPr>
          <p:cNvPr id="8" name="Picture 7">
            <a:extLst>
              <a:ext uri="{FF2B5EF4-FFF2-40B4-BE49-F238E27FC236}">
                <a16:creationId xmlns:a16="http://schemas.microsoft.com/office/drawing/2014/main" id="{43ADB3D0-6406-8E9E-8852-7BCCD53FDDDB}"/>
              </a:ext>
            </a:extLst>
          </p:cNvPr>
          <p:cNvPicPr>
            <a:picLocks noChangeAspect="1"/>
          </p:cNvPicPr>
          <p:nvPr/>
        </p:nvPicPr>
        <p:blipFill>
          <a:blip r:embed="rId3"/>
          <a:stretch>
            <a:fillRect/>
          </a:stretch>
        </p:blipFill>
        <p:spPr>
          <a:xfrm>
            <a:off x="7782526" y="1523689"/>
            <a:ext cx="4163667" cy="3432424"/>
          </a:xfrm>
          <a:prstGeom prst="rect">
            <a:avLst/>
          </a:prstGeom>
        </p:spPr>
      </p:pic>
    </p:spTree>
    <p:extLst>
      <p:ext uri="{BB962C8B-B14F-4D97-AF65-F5344CB8AC3E}">
        <p14:creationId xmlns:p14="http://schemas.microsoft.com/office/powerpoint/2010/main" val="2653282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1356A-9124-70AE-F7E9-D1B0C1C99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E63EE-2391-0558-E470-53D02491859B}"/>
              </a:ext>
            </a:extLst>
          </p:cNvPr>
          <p:cNvSpPr>
            <a:spLocks noGrp="1"/>
          </p:cNvSpPr>
          <p:nvPr>
            <p:ph type="title"/>
          </p:nvPr>
        </p:nvSpPr>
        <p:spPr>
          <a:xfrm>
            <a:off x="519848" y="-459890"/>
            <a:ext cx="11599656" cy="1307592"/>
          </a:xfrm>
        </p:spPr>
        <p:txBody>
          <a:bodyPr/>
          <a:lstStyle/>
          <a:p>
            <a:r>
              <a:rPr lang="en-US" sz="3600" dirty="0">
                <a:latin typeface="Berlin Sans FB Demi" panose="020E0802020502020306" pitchFamily="34" charset="0"/>
              </a:rPr>
              <a:t>Shipping &amp; logistics phase </a:t>
            </a:r>
            <a:r>
              <a:rPr lang="en-US" sz="3600"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9F03B26F-3594-46FF-1E76-AF0AD30E7CF5}"/>
              </a:ext>
            </a:extLst>
          </p:cNvPr>
          <p:cNvSpPr>
            <a:spLocks noGrp="1"/>
          </p:cNvSpPr>
          <p:nvPr>
            <p:ph sz="half" idx="2"/>
          </p:nvPr>
        </p:nvSpPr>
        <p:spPr>
          <a:xfrm>
            <a:off x="519848" y="847702"/>
            <a:ext cx="5668395" cy="432620"/>
          </a:xfrm>
        </p:spPr>
        <p:txBody>
          <a:bodyPr/>
          <a:lstStyle/>
          <a:p>
            <a:r>
              <a:rPr lang="en-US" u="sng" dirty="0">
                <a:solidFill>
                  <a:srgbClr val="FF0000"/>
                </a:solidFill>
                <a:latin typeface="Aptos Display" panose="020B0004020202020204" pitchFamily="34" charset="0"/>
              </a:rPr>
              <a:t>5. Transportation mode efficiency</a:t>
            </a:r>
          </a:p>
        </p:txBody>
      </p:sp>
      <p:sp>
        <p:nvSpPr>
          <p:cNvPr id="5" name="Slide Number Placeholder 4">
            <a:extLst>
              <a:ext uri="{FF2B5EF4-FFF2-40B4-BE49-F238E27FC236}">
                <a16:creationId xmlns:a16="http://schemas.microsoft.com/office/drawing/2014/main" id="{3ACE9ECB-BD7D-276E-66C1-8CCAA8264892}"/>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47</a:t>
            </a:fld>
            <a:endParaRPr lang="en-US" dirty="0"/>
          </a:p>
        </p:txBody>
      </p:sp>
      <p:sp>
        <p:nvSpPr>
          <p:cNvPr id="4" name="Content Placeholder 2">
            <a:extLst>
              <a:ext uri="{FF2B5EF4-FFF2-40B4-BE49-F238E27FC236}">
                <a16:creationId xmlns:a16="http://schemas.microsoft.com/office/drawing/2014/main" id="{C3CC5DEA-0A93-15DC-E80C-A6CB82325D9A}"/>
              </a:ext>
            </a:extLst>
          </p:cNvPr>
          <p:cNvSpPr txBox="1">
            <a:spLocks/>
          </p:cNvSpPr>
          <p:nvPr/>
        </p:nvSpPr>
        <p:spPr>
          <a:xfrm>
            <a:off x="519848" y="1280322"/>
            <a:ext cx="7355790" cy="488453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Transportation Mode Efficiency</a:t>
            </a:r>
            <a:r>
              <a:rPr lang="en-US" sz="1600" b="0" cap="none" dirty="0">
                <a:latin typeface="Times New Roman" panose="02020603050405020304" pitchFamily="18" charset="0"/>
                <a:cs typeface="Times New Roman" panose="02020603050405020304" pitchFamily="18" charset="0"/>
              </a:rPr>
              <a:t>" compares the sum of shipping costs for four different transportation modes. From the chart, we observe that </a:t>
            </a:r>
            <a:r>
              <a:rPr lang="en-US" sz="1600" cap="none" dirty="0">
                <a:latin typeface="Times New Roman" panose="02020603050405020304" pitchFamily="18" charset="0"/>
                <a:cs typeface="Times New Roman" panose="02020603050405020304" pitchFamily="18" charset="0"/>
              </a:rPr>
              <a:t>Sea transportation has the lowest </a:t>
            </a:r>
            <a:r>
              <a:rPr lang="en-US" sz="1600" cap="none" dirty="0">
                <a:solidFill>
                  <a:srgbClr val="FF0000"/>
                </a:solidFill>
                <a:latin typeface="Times New Roman" panose="02020603050405020304" pitchFamily="18" charset="0"/>
                <a:cs typeface="Times New Roman" panose="02020603050405020304" pitchFamily="18" charset="0"/>
              </a:rPr>
              <a:t>shipping cost at 84</a:t>
            </a:r>
            <a:r>
              <a:rPr lang="en-US" sz="1600" b="0" cap="none" dirty="0">
                <a:latin typeface="Times New Roman" panose="02020603050405020304" pitchFamily="18" charset="0"/>
                <a:cs typeface="Times New Roman" panose="02020603050405020304" pitchFamily="18" charset="0"/>
              </a:rPr>
              <a:t>, making it the most cost-efficient mode among the four. This suggests that </a:t>
            </a:r>
            <a:r>
              <a:rPr lang="en-US" sz="1600" cap="none" dirty="0">
                <a:latin typeface="Times New Roman" panose="02020603050405020304" pitchFamily="18" charset="0"/>
                <a:cs typeface="Times New Roman" panose="02020603050405020304" pitchFamily="18" charset="0"/>
              </a:rPr>
              <a:t>sea transportation is the most economical option, likely due to its ability to carry large volumes of goods </a:t>
            </a:r>
            <a:r>
              <a:rPr lang="en-US" sz="1600" cap="none" dirty="0">
                <a:solidFill>
                  <a:srgbClr val="FF0000"/>
                </a:solidFill>
                <a:latin typeface="Times New Roman" panose="02020603050405020304" pitchFamily="18" charset="0"/>
                <a:cs typeface="Times New Roman" panose="02020603050405020304" pitchFamily="18" charset="0"/>
              </a:rPr>
              <a:t>over long distances at a lower cost per unit.</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Rail transportation </a:t>
            </a:r>
            <a:r>
              <a:rPr lang="en-US" sz="1600" b="0" cap="none" dirty="0">
                <a:latin typeface="Times New Roman" panose="02020603050405020304" pitchFamily="18" charset="0"/>
                <a:cs typeface="Times New Roman" panose="02020603050405020304" pitchFamily="18" charset="0"/>
              </a:rPr>
              <a:t>follows with a </a:t>
            </a:r>
            <a:r>
              <a:rPr lang="en-US" sz="1600" cap="none" dirty="0">
                <a:solidFill>
                  <a:srgbClr val="FF0000"/>
                </a:solidFill>
                <a:latin typeface="Times New Roman" panose="02020603050405020304" pitchFamily="18" charset="0"/>
                <a:cs typeface="Times New Roman" panose="02020603050405020304" pitchFamily="18" charset="0"/>
              </a:rPr>
              <a:t>shipping cost of 153, </a:t>
            </a:r>
            <a:r>
              <a:rPr lang="en-US" sz="1600" b="0" cap="none" dirty="0">
                <a:latin typeface="Times New Roman" panose="02020603050405020304" pitchFamily="18" charset="0"/>
                <a:cs typeface="Times New Roman" panose="02020603050405020304" pitchFamily="18" charset="0"/>
              </a:rPr>
              <a:t>indicating it is more cost-efficient than air and road transportation but less so than sea transportation. Rail is often used for transporting </a:t>
            </a:r>
            <a:r>
              <a:rPr lang="en-US" sz="1600" cap="none" dirty="0">
                <a:latin typeface="Times New Roman" panose="02020603050405020304" pitchFamily="18" charset="0"/>
                <a:cs typeface="Times New Roman" panose="02020603050405020304" pitchFamily="18" charset="0"/>
              </a:rPr>
              <a:t>bulk goods across large land areas</a:t>
            </a:r>
            <a:r>
              <a:rPr lang="en-US" sz="1600" b="0" cap="none" dirty="0">
                <a:latin typeface="Times New Roman" panose="02020603050405020304" pitchFamily="18" charset="0"/>
                <a:cs typeface="Times New Roman" panose="02020603050405020304" pitchFamily="18" charset="0"/>
              </a:rPr>
              <a:t>, and its moderate cost reflects this capability.</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Air transportation </a:t>
            </a:r>
            <a:r>
              <a:rPr lang="en-US" sz="1600" b="0" cap="none" dirty="0">
                <a:latin typeface="Times New Roman" panose="02020603050405020304" pitchFamily="18" charset="0"/>
                <a:cs typeface="Times New Roman" panose="02020603050405020304" pitchFamily="18" charset="0"/>
              </a:rPr>
              <a:t>has a </a:t>
            </a:r>
            <a:r>
              <a:rPr lang="en-US" sz="1600" cap="none" dirty="0">
                <a:solidFill>
                  <a:srgbClr val="FF0000"/>
                </a:solidFill>
                <a:latin typeface="Times New Roman" panose="02020603050405020304" pitchFamily="18" charset="0"/>
                <a:cs typeface="Times New Roman" panose="02020603050405020304" pitchFamily="18" charset="0"/>
              </a:rPr>
              <a:t>shipping cost of 156</a:t>
            </a:r>
            <a:r>
              <a:rPr lang="en-US" sz="1600" b="0" cap="none" dirty="0">
                <a:latin typeface="Times New Roman" panose="02020603050405020304" pitchFamily="18" charset="0"/>
                <a:cs typeface="Times New Roman" panose="02020603050405020304" pitchFamily="18" charset="0"/>
              </a:rPr>
              <a:t>, slightly higher than rail. While </a:t>
            </a:r>
            <a:r>
              <a:rPr lang="en-US" sz="1600" cap="none" dirty="0">
                <a:latin typeface="Times New Roman" panose="02020603050405020304" pitchFamily="18" charset="0"/>
                <a:cs typeface="Times New Roman" panose="02020603050405020304" pitchFamily="18" charset="0"/>
              </a:rPr>
              <a:t>air transportation is known for its speed</a:t>
            </a:r>
            <a:r>
              <a:rPr lang="en-US" sz="1600" b="0" cap="none" dirty="0">
                <a:latin typeface="Times New Roman" panose="02020603050405020304" pitchFamily="18" charset="0"/>
                <a:cs typeface="Times New Roman" panose="02020603050405020304" pitchFamily="18" charset="0"/>
              </a:rPr>
              <a:t>, the relatively higher cost is due to the expenses associated with fuel, maintenance, and logistics of air travel. This mode is suitable for high-value or time-sensitive goods.</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Road transportation </a:t>
            </a:r>
            <a:r>
              <a:rPr lang="en-US" sz="1600" b="0" cap="none" dirty="0">
                <a:latin typeface="Times New Roman" panose="02020603050405020304" pitchFamily="18" charset="0"/>
                <a:cs typeface="Times New Roman" panose="02020603050405020304" pitchFamily="18" charset="0"/>
              </a:rPr>
              <a:t>has the highest </a:t>
            </a:r>
            <a:r>
              <a:rPr lang="en-US" sz="1600" cap="none" dirty="0">
                <a:solidFill>
                  <a:srgbClr val="FF0000"/>
                </a:solidFill>
                <a:latin typeface="Times New Roman" panose="02020603050405020304" pitchFamily="18" charset="0"/>
                <a:cs typeface="Times New Roman" panose="02020603050405020304" pitchFamily="18" charset="0"/>
              </a:rPr>
              <a:t>shipping cost at 161</a:t>
            </a:r>
            <a:r>
              <a:rPr lang="en-US" sz="1600" b="0" cap="none" dirty="0">
                <a:latin typeface="Times New Roman" panose="02020603050405020304" pitchFamily="18" charset="0"/>
                <a:cs typeface="Times New Roman" panose="02020603050405020304" pitchFamily="18" charset="0"/>
              </a:rPr>
              <a:t>, making it the least cost-efficient mode among the four. The high cost can be attributed to factors such as fuel prices, tolls, and maintenance costs.</a:t>
            </a:r>
            <a:endParaRPr lang="en-US" sz="1600" cap="none"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C5CD715-468D-F22C-7971-2D3EF4ED69EC}"/>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Content Placeholder 2">
            <a:extLst>
              <a:ext uri="{FF2B5EF4-FFF2-40B4-BE49-F238E27FC236}">
                <a16:creationId xmlns:a16="http://schemas.microsoft.com/office/drawing/2014/main" id="{0996F9F7-57D1-0327-67F5-468061B987DF}"/>
              </a:ext>
            </a:extLst>
          </p:cNvPr>
          <p:cNvSpPr txBox="1">
            <a:spLocks/>
          </p:cNvSpPr>
          <p:nvPr/>
        </p:nvSpPr>
        <p:spPr>
          <a:xfrm>
            <a:off x="8122938" y="5506603"/>
            <a:ext cx="3685014" cy="44506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33. Transportation Mode Efficiency</a:t>
            </a:r>
          </a:p>
        </p:txBody>
      </p:sp>
      <p:pic>
        <p:nvPicPr>
          <p:cNvPr id="9" name="Picture 8">
            <a:extLst>
              <a:ext uri="{FF2B5EF4-FFF2-40B4-BE49-F238E27FC236}">
                <a16:creationId xmlns:a16="http://schemas.microsoft.com/office/drawing/2014/main" id="{228FB822-5E59-71BA-26DF-9E7DC8A29073}"/>
              </a:ext>
            </a:extLst>
          </p:cNvPr>
          <p:cNvPicPr>
            <a:picLocks noChangeAspect="1"/>
          </p:cNvPicPr>
          <p:nvPr/>
        </p:nvPicPr>
        <p:blipFill>
          <a:blip r:embed="rId3"/>
          <a:stretch>
            <a:fillRect/>
          </a:stretch>
        </p:blipFill>
        <p:spPr>
          <a:xfrm>
            <a:off x="7942134" y="1330002"/>
            <a:ext cx="3939057" cy="4197994"/>
          </a:xfrm>
          <a:prstGeom prst="rect">
            <a:avLst/>
          </a:prstGeom>
        </p:spPr>
      </p:pic>
    </p:spTree>
    <p:extLst>
      <p:ext uri="{BB962C8B-B14F-4D97-AF65-F5344CB8AC3E}">
        <p14:creationId xmlns:p14="http://schemas.microsoft.com/office/powerpoint/2010/main" val="264505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2516796" y="2355345"/>
            <a:ext cx="5985159" cy="1594507"/>
          </a:xfrm>
        </p:spPr>
        <p:txBody>
          <a:bodyPr/>
          <a:lstStyle/>
          <a:p>
            <a:r>
              <a:rPr lang="en-US" sz="4800" dirty="0"/>
              <a:t>THANK YOU</a:t>
            </a:r>
          </a:p>
        </p:txBody>
      </p:sp>
    </p:spTree>
    <p:extLst>
      <p:ext uri="{BB962C8B-B14F-4D97-AF65-F5344CB8AC3E}">
        <p14:creationId xmlns:p14="http://schemas.microsoft.com/office/powerpoint/2010/main" val="1023783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4A100-4D38-08B9-C06C-5D2E4D565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E496BA-6CF8-08F4-376F-66B337C3FEA4}"/>
              </a:ext>
            </a:extLst>
          </p:cNvPr>
          <p:cNvSpPr>
            <a:spLocks noGrp="1"/>
          </p:cNvSpPr>
          <p:nvPr>
            <p:ph type="title"/>
          </p:nvPr>
        </p:nvSpPr>
        <p:spPr>
          <a:xfrm>
            <a:off x="850392" y="0"/>
            <a:ext cx="10122632" cy="1307592"/>
          </a:xfrm>
        </p:spPr>
        <p:txBody>
          <a:bodyPr/>
          <a:lstStyle/>
          <a:p>
            <a:r>
              <a:rPr lang="en-US" dirty="0">
                <a:solidFill>
                  <a:srgbClr val="FF0000"/>
                </a:solidFill>
              </a:rPr>
              <a:t>Flow chart of supply chain </a:t>
            </a:r>
          </a:p>
        </p:txBody>
      </p:sp>
      <p:sp>
        <p:nvSpPr>
          <p:cNvPr id="3" name="Content Placeholder 2">
            <a:extLst>
              <a:ext uri="{FF2B5EF4-FFF2-40B4-BE49-F238E27FC236}">
                <a16:creationId xmlns:a16="http://schemas.microsoft.com/office/drawing/2014/main" id="{7C4263BB-2731-2A42-E56A-EAFEE0320DC8}"/>
              </a:ext>
            </a:extLst>
          </p:cNvPr>
          <p:cNvSpPr>
            <a:spLocks noGrp="1"/>
          </p:cNvSpPr>
          <p:nvPr>
            <p:ph sz="half" idx="2"/>
          </p:nvPr>
        </p:nvSpPr>
        <p:spPr>
          <a:xfrm>
            <a:off x="813148" y="1434822"/>
            <a:ext cx="10122632" cy="590624"/>
          </a:xfrm>
        </p:spPr>
        <p:txBody>
          <a:bodyPr/>
          <a:lstStyle/>
          <a:p>
            <a:pPr lvl="0"/>
            <a:r>
              <a:rPr lang="en-US" b="0" i="0" dirty="0">
                <a:solidFill>
                  <a:srgbClr val="404040"/>
                </a:solidFill>
                <a:effectLst/>
                <a:latin typeface="Times New Roman" panose="02020603050405020304" pitchFamily="18" charset="0"/>
                <a:cs typeface="Times New Roman" panose="02020603050405020304" pitchFamily="18" charset="0"/>
              </a:rPr>
              <a:t>&gt; The process flows from suppliers to manufacturing, inventory management, sales, shipping . </a:t>
            </a: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4" descr="Basic chevron process SmartArt graphic">
            <a:extLst>
              <a:ext uri="{FF2B5EF4-FFF2-40B4-BE49-F238E27FC236}">
                <a16:creationId xmlns:a16="http://schemas.microsoft.com/office/drawing/2014/main" id="{1A72B4E2-2941-0470-5C59-F8D83B75D13B}"/>
              </a:ext>
            </a:extLst>
          </p:cNvPr>
          <p:cNvGraphicFramePr>
            <a:graphicFrameLocks noGrp="1"/>
          </p:cNvGraphicFramePr>
          <p:nvPr>
            <p:ph sz="half" idx="12"/>
            <p:extLst>
              <p:ext uri="{D42A27DB-BD31-4B8C-83A1-F6EECF244321}">
                <p14:modId xmlns:p14="http://schemas.microsoft.com/office/powerpoint/2010/main" val="3834740996"/>
              </p:ext>
            </p:extLst>
          </p:nvPr>
        </p:nvGraphicFramePr>
        <p:xfrm>
          <a:off x="1141188" y="2277935"/>
          <a:ext cx="10805005" cy="404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D54E10BA-2022-C0A5-06A1-8EA53BD94DEA}"/>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5</a:t>
            </a:fld>
            <a:endParaRPr lang="en-US" dirty="0"/>
          </a:p>
        </p:txBody>
      </p:sp>
      <p:sp>
        <p:nvSpPr>
          <p:cNvPr id="4" name="Content Placeholder 2">
            <a:extLst>
              <a:ext uri="{FF2B5EF4-FFF2-40B4-BE49-F238E27FC236}">
                <a16:creationId xmlns:a16="http://schemas.microsoft.com/office/drawing/2014/main" id="{3EAD3F57-F439-71AD-86CE-A8864372019F}"/>
              </a:ext>
            </a:extLst>
          </p:cNvPr>
          <p:cNvSpPr txBox="1">
            <a:spLocks/>
          </p:cNvSpPr>
          <p:nvPr/>
        </p:nvSpPr>
        <p:spPr>
          <a:xfrm>
            <a:off x="850392" y="1933120"/>
            <a:ext cx="10122632" cy="590624"/>
          </a:xfrm>
          <a:prstGeom prst="rect">
            <a:avLst/>
          </a:prstGeom>
        </p:spPr>
        <p:txBody>
          <a:bodyPr vert="horz" lIns="0" tIns="45720" rIns="91440" bIns="45720" rtlCol="0">
            <a:noAutofit/>
          </a:bodyPr>
          <a:lstStyle>
            <a:lvl1pPr marL="0" indent="0" algn="l" defTabSz="914400" rtl="0" eaLnBrk="1" latinLnBrk="0" hangingPunct="1">
              <a:lnSpc>
                <a:spcPct val="120000"/>
              </a:lnSpc>
              <a:spcBef>
                <a:spcPts val="0"/>
              </a:spcBef>
              <a:spcAft>
                <a:spcPts val="1200"/>
              </a:spcAft>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solidFill>
                  <a:srgbClr val="FF0000"/>
                </a:solidFill>
                <a:latin typeface="Bahnschrift SemiBold" panose="020B0502040204020203" pitchFamily="34" charset="0"/>
              </a:rPr>
              <a:t>3. Inventory Management Phase</a:t>
            </a:r>
          </a:p>
        </p:txBody>
      </p:sp>
      <p:sp>
        <p:nvSpPr>
          <p:cNvPr id="6" name="Rectangle 5">
            <a:extLst>
              <a:ext uri="{FF2B5EF4-FFF2-40B4-BE49-F238E27FC236}">
                <a16:creationId xmlns:a16="http://schemas.microsoft.com/office/drawing/2014/main" id="{0E209CDA-A606-8495-8134-A19513B21ADD}"/>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TextBox 9">
            <a:extLst>
              <a:ext uri="{FF2B5EF4-FFF2-40B4-BE49-F238E27FC236}">
                <a16:creationId xmlns:a16="http://schemas.microsoft.com/office/drawing/2014/main" id="{F151062D-76BF-B633-2977-D38DCF4DBF39}"/>
              </a:ext>
            </a:extLst>
          </p:cNvPr>
          <p:cNvSpPr txBox="1"/>
          <p:nvPr/>
        </p:nvSpPr>
        <p:spPr>
          <a:xfrm>
            <a:off x="4718335" y="3367765"/>
            <a:ext cx="7089617" cy="307777"/>
          </a:xfrm>
          <a:prstGeom prst="rect">
            <a:avLst/>
          </a:prstGeom>
          <a:noFill/>
        </p:spPr>
        <p:txBody>
          <a:bodyPr wrap="square" rtlCol="0">
            <a:spAutoFit/>
          </a:bodyPr>
          <a:lstStyle/>
          <a:p>
            <a:pPr algn="just">
              <a:spcBef>
                <a:spcPts val="300"/>
              </a:spcBef>
              <a:buFont typeface="Arial" panose="020B0604020202020204" pitchFamily="34" charset="0"/>
              <a:buChar char="•"/>
            </a:pPr>
            <a:r>
              <a:rPr lang="en-US" sz="1400" b="1" i="0" dirty="0">
                <a:solidFill>
                  <a:srgbClr val="404040"/>
                </a:solidFill>
                <a:effectLst/>
              </a:rPr>
              <a:t>   Track </a:t>
            </a:r>
            <a:r>
              <a:rPr lang="en-US" sz="1400" b="1" i="0" dirty="0">
                <a:solidFill>
                  <a:schemeClr val="accent4"/>
                </a:solidFill>
                <a:effectLst/>
              </a:rPr>
              <a:t>Stock Levels </a:t>
            </a:r>
            <a:r>
              <a:rPr lang="en-US" sz="1400" b="1" i="0" dirty="0">
                <a:solidFill>
                  <a:srgbClr val="404040"/>
                </a:solidFill>
                <a:effectLst/>
              </a:rPr>
              <a:t>and </a:t>
            </a:r>
            <a:r>
              <a:rPr lang="en-US" sz="1400" b="1" i="0" dirty="0">
                <a:solidFill>
                  <a:schemeClr val="accent4"/>
                </a:solidFill>
                <a:effectLst/>
              </a:rPr>
              <a:t>Availability </a:t>
            </a:r>
            <a:r>
              <a:rPr lang="en-US" sz="1400" b="1" i="0" dirty="0">
                <a:solidFill>
                  <a:srgbClr val="404040"/>
                </a:solidFill>
                <a:effectLst/>
              </a:rPr>
              <a:t>in warehouses (Location).</a:t>
            </a:r>
          </a:p>
        </p:txBody>
      </p:sp>
      <p:sp>
        <p:nvSpPr>
          <p:cNvPr id="9" name="TextBox 8">
            <a:extLst>
              <a:ext uri="{FF2B5EF4-FFF2-40B4-BE49-F238E27FC236}">
                <a16:creationId xmlns:a16="http://schemas.microsoft.com/office/drawing/2014/main" id="{2EAF91C8-2009-8131-3685-AB3DF7B38277}"/>
              </a:ext>
            </a:extLst>
          </p:cNvPr>
          <p:cNvSpPr txBox="1"/>
          <p:nvPr/>
        </p:nvSpPr>
        <p:spPr>
          <a:xfrm>
            <a:off x="6690292" y="4660621"/>
            <a:ext cx="3604082" cy="738664"/>
          </a:xfrm>
          <a:prstGeom prst="rect">
            <a:avLst/>
          </a:prstGeom>
          <a:noFill/>
        </p:spPr>
        <p:txBody>
          <a:bodyPr wrap="square" rtlCol="0">
            <a:spAutoFit/>
          </a:bodyPr>
          <a:lstStyle/>
          <a:p>
            <a:pPr>
              <a:spcBef>
                <a:spcPts val="300"/>
              </a:spcBef>
              <a:buFont typeface="Arial" panose="020B0604020202020204" pitchFamily="34" charset="0"/>
              <a:buChar char="•"/>
            </a:pPr>
            <a:r>
              <a:rPr lang="en-US" sz="1400" b="1" i="0" dirty="0">
                <a:solidFill>
                  <a:srgbClr val="404040"/>
                </a:solidFill>
                <a:effectLst/>
              </a:rPr>
              <a:t>  Reorder products  based on </a:t>
            </a:r>
            <a:r>
              <a:rPr lang="en-US" sz="1400" b="1" i="0" dirty="0">
                <a:solidFill>
                  <a:schemeClr val="accent4"/>
                </a:solidFill>
                <a:effectLst/>
              </a:rPr>
              <a:t>Lead Time </a:t>
            </a:r>
            <a:r>
              <a:rPr lang="en-US" sz="1400" b="1" i="0" dirty="0">
                <a:solidFill>
                  <a:srgbClr val="404040"/>
                </a:solidFill>
                <a:effectLst/>
              </a:rPr>
              <a:t>(time to restock) to avoid </a:t>
            </a:r>
            <a:r>
              <a:rPr lang="en-US" sz="1400" b="1" i="0" dirty="0">
                <a:solidFill>
                  <a:schemeClr val="accent4"/>
                </a:solidFill>
                <a:effectLst/>
              </a:rPr>
              <a:t>stockouts</a:t>
            </a:r>
            <a:r>
              <a:rPr lang="en-US" sz="1400" b="1" i="0" dirty="0">
                <a:solidFill>
                  <a:srgbClr val="404040"/>
                </a:solidFill>
                <a:effectLst/>
              </a:rPr>
              <a:t>.</a:t>
            </a:r>
            <a:br>
              <a:rPr lang="en-US" sz="1400" b="1" dirty="0"/>
            </a:br>
            <a:endParaRPr lang="en-IN" sz="1400" b="1" dirty="0"/>
          </a:p>
        </p:txBody>
      </p:sp>
    </p:spTree>
    <p:extLst>
      <p:ext uri="{BB962C8B-B14F-4D97-AF65-F5344CB8AC3E}">
        <p14:creationId xmlns:p14="http://schemas.microsoft.com/office/powerpoint/2010/main" val="1908388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C3FD8-5325-DF6E-C500-52C3B5CB4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050AC-1C1C-4085-0D16-E2BEC158C400}"/>
              </a:ext>
            </a:extLst>
          </p:cNvPr>
          <p:cNvSpPr>
            <a:spLocks noGrp="1"/>
          </p:cNvSpPr>
          <p:nvPr>
            <p:ph type="title"/>
          </p:nvPr>
        </p:nvSpPr>
        <p:spPr>
          <a:xfrm>
            <a:off x="850392" y="0"/>
            <a:ext cx="10122632" cy="1307592"/>
          </a:xfrm>
        </p:spPr>
        <p:txBody>
          <a:bodyPr/>
          <a:lstStyle/>
          <a:p>
            <a:r>
              <a:rPr lang="en-US" dirty="0">
                <a:solidFill>
                  <a:srgbClr val="FF0000"/>
                </a:solidFill>
              </a:rPr>
              <a:t>Flow chart of supply chain </a:t>
            </a:r>
          </a:p>
        </p:txBody>
      </p:sp>
      <p:sp>
        <p:nvSpPr>
          <p:cNvPr id="3" name="Content Placeholder 2">
            <a:extLst>
              <a:ext uri="{FF2B5EF4-FFF2-40B4-BE49-F238E27FC236}">
                <a16:creationId xmlns:a16="http://schemas.microsoft.com/office/drawing/2014/main" id="{AF816860-89CA-C36C-725A-79DAA36C1FEE}"/>
              </a:ext>
            </a:extLst>
          </p:cNvPr>
          <p:cNvSpPr>
            <a:spLocks noGrp="1"/>
          </p:cNvSpPr>
          <p:nvPr>
            <p:ph sz="half" idx="2"/>
          </p:nvPr>
        </p:nvSpPr>
        <p:spPr>
          <a:xfrm>
            <a:off x="813148" y="1434822"/>
            <a:ext cx="10122632" cy="590624"/>
          </a:xfrm>
        </p:spPr>
        <p:txBody>
          <a:bodyPr/>
          <a:lstStyle/>
          <a:p>
            <a:pPr lvl="0"/>
            <a:r>
              <a:rPr lang="en-US" b="0" i="0" dirty="0">
                <a:solidFill>
                  <a:srgbClr val="404040"/>
                </a:solidFill>
                <a:effectLst/>
                <a:latin typeface="Times New Roman" panose="02020603050405020304" pitchFamily="18" charset="0"/>
                <a:cs typeface="Times New Roman" panose="02020603050405020304" pitchFamily="18" charset="0"/>
              </a:rPr>
              <a:t>&gt; The process flows from suppliers to manufacturing, inventory management, sales, shipping . </a:t>
            </a: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4" descr="Basic chevron process SmartArt graphic">
            <a:extLst>
              <a:ext uri="{FF2B5EF4-FFF2-40B4-BE49-F238E27FC236}">
                <a16:creationId xmlns:a16="http://schemas.microsoft.com/office/drawing/2014/main" id="{7C57C134-0B5C-D89C-7647-A8EF31A63118}"/>
              </a:ext>
            </a:extLst>
          </p:cNvPr>
          <p:cNvGraphicFramePr>
            <a:graphicFrameLocks noGrp="1"/>
          </p:cNvGraphicFramePr>
          <p:nvPr>
            <p:ph sz="half" idx="12"/>
            <p:extLst>
              <p:ext uri="{D42A27DB-BD31-4B8C-83A1-F6EECF244321}">
                <p14:modId xmlns:p14="http://schemas.microsoft.com/office/powerpoint/2010/main" val="3451110284"/>
              </p:ext>
            </p:extLst>
          </p:nvPr>
        </p:nvGraphicFramePr>
        <p:xfrm>
          <a:off x="1141188" y="2277935"/>
          <a:ext cx="10805005" cy="404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FE20FC5-2B46-F40D-B307-7FEC6BBE4E8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6</a:t>
            </a:fld>
            <a:endParaRPr lang="en-US" dirty="0"/>
          </a:p>
        </p:txBody>
      </p:sp>
      <p:sp>
        <p:nvSpPr>
          <p:cNvPr id="4" name="Content Placeholder 2">
            <a:extLst>
              <a:ext uri="{FF2B5EF4-FFF2-40B4-BE49-F238E27FC236}">
                <a16:creationId xmlns:a16="http://schemas.microsoft.com/office/drawing/2014/main" id="{9EC42CD9-6164-C14A-8094-B2411013472C}"/>
              </a:ext>
            </a:extLst>
          </p:cNvPr>
          <p:cNvSpPr txBox="1">
            <a:spLocks/>
          </p:cNvSpPr>
          <p:nvPr/>
        </p:nvSpPr>
        <p:spPr>
          <a:xfrm>
            <a:off x="850392" y="1933120"/>
            <a:ext cx="10122632" cy="590624"/>
          </a:xfrm>
          <a:prstGeom prst="rect">
            <a:avLst/>
          </a:prstGeom>
        </p:spPr>
        <p:txBody>
          <a:bodyPr vert="horz" lIns="0" tIns="45720" rIns="91440" bIns="45720" rtlCol="0">
            <a:noAutofit/>
          </a:bodyPr>
          <a:lstStyle>
            <a:lvl1pPr marL="0" indent="0" algn="l" defTabSz="914400" rtl="0" eaLnBrk="1" latinLnBrk="0" hangingPunct="1">
              <a:lnSpc>
                <a:spcPct val="120000"/>
              </a:lnSpc>
              <a:spcBef>
                <a:spcPts val="0"/>
              </a:spcBef>
              <a:spcAft>
                <a:spcPts val="1200"/>
              </a:spcAft>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solidFill>
                  <a:srgbClr val="FF0000"/>
                </a:solidFill>
                <a:latin typeface="Bahnschrift SemiBold" panose="020B0502040204020203" pitchFamily="34" charset="0"/>
              </a:rPr>
              <a:t>4. Sales &amp; Order Fulfillment Phase</a:t>
            </a:r>
          </a:p>
        </p:txBody>
      </p:sp>
      <p:sp>
        <p:nvSpPr>
          <p:cNvPr id="6" name="Rectangle 5">
            <a:extLst>
              <a:ext uri="{FF2B5EF4-FFF2-40B4-BE49-F238E27FC236}">
                <a16:creationId xmlns:a16="http://schemas.microsoft.com/office/drawing/2014/main" id="{D7DBE74A-0C8B-71DA-C7E0-5F3B5B4F8292}"/>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TextBox 9">
            <a:extLst>
              <a:ext uri="{FF2B5EF4-FFF2-40B4-BE49-F238E27FC236}">
                <a16:creationId xmlns:a16="http://schemas.microsoft.com/office/drawing/2014/main" id="{60FF1EF7-8DA5-1B18-B632-6D459D12C0EA}"/>
              </a:ext>
            </a:extLst>
          </p:cNvPr>
          <p:cNvSpPr txBox="1"/>
          <p:nvPr/>
        </p:nvSpPr>
        <p:spPr>
          <a:xfrm>
            <a:off x="4718335" y="3367765"/>
            <a:ext cx="6854233" cy="815608"/>
          </a:xfrm>
          <a:prstGeom prst="rect">
            <a:avLst/>
          </a:prstGeom>
          <a:noFill/>
        </p:spPr>
        <p:txBody>
          <a:bodyPr wrap="square" rtlCol="0">
            <a:spAutoFit/>
          </a:bodyPr>
          <a:lstStyle/>
          <a:p>
            <a:pPr algn="l">
              <a:spcBef>
                <a:spcPts val="300"/>
              </a:spcBef>
              <a:buFont typeface="Arial" panose="020B0604020202020204" pitchFamily="34" charset="0"/>
              <a:buChar char="•"/>
            </a:pPr>
            <a:r>
              <a:rPr lang="en-US" sz="1400" b="1" i="0" dirty="0">
                <a:solidFill>
                  <a:srgbClr val="404040"/>
                </a:solidFill>
                <a:effectLst/>
              </a:rPr>
              <a:t>   Sell products </a:t>
            </a:r>
            <a:r>
              <a:rPr lang="en-US" sz="1400" b="1" i="0" dirty="0">
                <a:solidFill>
                  <a:schemeClr val="accent4"/>
                </a:solidFill>
                <a:effectLst/>
              </a:rPr>
              <a:t>(Product Type, SKU) </a:t>
            </a:r>
            <a:r>
              <a:rPr lang="en-US" sz="1400" b="1" i="0" dirty="0">
                <a:solidFill>
                  <a:srgbClr val="404040"/>
                </a:solidFill>
                <a:effectLst/>
              </a:rPr>
              <a:t>at a Price.</a:t>
            </a:r>
          </a:p>
          <a:p>
            <a:pPr algn="l">
              <a:spcBef>
                <a:spcPts val="300"/>
              </a:spcBef>
              <a:buFont typeface="Arial" panose="020B0604020202020204" pitchFamily="34" charset="0"/>
              <a:buChar char="•"/>
            </a:pPr>
            <a:r>
              <a:rPr lang="en-US" sz="1400" b="1" i="0" dirty="0">
                <a:solidFill>
                  <a:srgbClr val="404040"/>
                </a:solidFill>
                <a:effectLst/>
              </a:rPr>
              <a:t>   Track </a:t>
            </a:r>
            <a:r>
              <a:rPr lang="en-US" sz="1400" b="1" i="0" dirty="0">
                <a:solidFill>
                  <a:schemeClr val="accent4"/>
                </a:solidFill>
                <a:effectLst/>
              </a:rPr>
              <a:t>Number of Products Sold </a:t>
            </a:r>
            <a:r>
              <a:rPr lang="en-US" sz="1400" b="1" i="0" dirty="0">
                <a:solidFill>
                  <a:srgbClr val="404040"/>
                </a:solidFill>
                <a:effectLst/>
              </a:rPr>
              <a:t>and </a:t>
            </a:r>
            <a:r>
              <a:rPr lang="en-US" sz="1400" b="1" i="0" dirty="0">
                <a:solidFill>
                  <a:schemeClr val="accent4"/>
                </a:solidFill>
                <a:effectLst/>
              </a:rPr>
              <a:t>Revenue Generated </a:t>
            </a:r>
            <a:r>
              <a:rPr lang="en-US" sz="1400" b="1" i="0" dirty="0">
                <a:solidFill>
                  <a:srgbClr val="404040"/>
                </a:solidFill>
                <a:effectLst/>
              </a:rPr>
              <a:t>(Price × Quantity Sold).</a:t>
            </a:r>
          </a:p>
          <a:p>
            <a:pPr algn="just">
              <a:spcBef>
                <a:spcPts val="300"/>
              </a:spcBef>
              <a:buFont typeface="Arial" panose="020B0604020202020204" pitchFamily="34" charset="0"/>
              <a:buChar char="•"/>
            </a:pPr>
            <a:endParaRPr lang="en-US" sz="1400" b="1" i="0" dirty="0">
              <a:solidFill>
                <a:srgbClr val="404040"/>
              </a:solidFill>
              <a:effectLst/>
            </a:endParaRPr>
          </a:p>
        </p:txBody>
      </p:sp>
      <p:sp>
        <p:nvSpPr>
          <p:cNvPr id="9" name="TextBox 8">
            <a:extLst>
              <a:ext uri="{FF2B5EF4-FFF2-40B4-BE49-F238E27FC236}">
                <a16:creationId xmlns:a16="http://schemas.microsoft.com/office/drawing/2014/main" id="{89321110-EC0A-5293-2363-55EDE8AFD424}"/>
              </a:ext>
            </a:extLst>
          </p:cNvPr>
          <p:cNvSpPr txBox="1"/>
          <p:nvPr/>
        </p:nvSpPr>
        <p:spPr>
          <a:xfrm>
            <a:off x="6690292" y="4660621"/>
            <a:ext cx="3604082" cy="738664"/>
          </a:xfrm>
          <a:prstGeom prst="rect">
            <a:avLst/>
          </a:prstGeom>
          <a:noFill/>
        </p:spPr>
        <p:txBody>
          <a:bodyPr wrap="square" rtlCol="0">
            <a:spAutoFit/>
          </a:bodyPr>
          <a:lstStyle/>
          <a:p>
            <a:pPr>
              <a:spcBef>
                <a:spcPts val="300"/>
              </a:spcBef>
              <a:buFont typeface="Arial" panose="020B0604020202020204" pitchFamily="34" charset="0"/>
              <a:buChar char="•"/>
            </a:pPr>
            <a:r>
              <a:rPr lang="en-US" sz="1400" b="1" i="0" dirty="0">
                <a:solidFill>
                  <a:srgbClr val="404040"/>
                </a:solidFill>
                <a:effectLst/>
              </a:rPr>
              <a:t>  Analyze </a:t>
            </a:r>
            <a:r>
              <a:rPr lang="en-US" sz="1400" b="1" i="0" dirty="0">
                <a:solidFill>
                  <a:schemeClr val="accent4"/>
                </a:solidFill>
                <a:effectLst/>
              </a:rPr>
              <a:t>Customer Demographics  </a:t>
            </a:r>
            <a:r>
              <a:rPr lang="en-US" sz="1400" b="1" i="0" dirty="0">
                <a:solidFill>
                  <a:srgbClr val="404040"/>
                </a:solidFill>
                <a:effectLst/>
              </a:rPr>
              <a:t>(age, location) to tailor marketing strategies.</a:t>
            </a:r>
            <a:br>
              <a:rPr lang="en-US" sz="1400" b="1" dirty="0"/>
            </a:br>
            <a:endParaRPr lang="en-IN" sz="1400" b="1" dirty="0"/>
          </a:p>
        </p:txBody>
      </p:sp>
    </p:spTree>
    <p:extLst>
      <p:ext uri="{BB962C8B-B14F-4D97-AF65-F5344CB8AC3E}">
        <p14:creationId xmlns:p14="http://schemas.microsoft.com/office/powerpoint/2010/main" val="2855279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514B0-CF54-1D37-4FD8-A304E5F3D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0193E-EB55-35C0-03EF-BAAAA15F75B3}"/>
              </a:ext>
            </a:extLst>
          </p:cNvPr>
          <p:cNvSpPr>
            <a:spLocks noGrp="1"/>
          </p:cNvSpPr>
          <p:nvPr>
            <p:ph type="title"/>
          </p:nvPr>
        </p:nvSpPr>
        <p:spPr>
          <a:xfrm>
            <a:off x="850392" y="0"/>
            <a:ext cx="10122632" cy="1307592"/>
          </a:xfrm>
        </p:spPr>
        <p:txBody>
          <a:bodyPr/>
          <a:lstStyle/>
          <a:p>
            <a:r>
              <a:rPr lang="en-US" dirty="0">
                <a:solidFill>
                  <a:srgbClr val="FF0000"/>
                </a:solidFill>
              </a:rPr>
              <a:t>Flow chart of supply chain </a:t>
            </a:r>
          </a:p>
        </p:txBody>
      </p:sp>
      <p:sp>
        <p:nvSpPr>
          <p:cNvPr id="3" name="Content Placeholder 2">
            <a:extLst>
              <a:ext uri="{FF2B5EF4-FFF2-40B4-BE49-F238E27FC236}">
                <a16:creationId xmlns:a16="http://schemas.microsoft.com/office/drawing/2014/main" id="{9D0E4B9D-FE72-50AC-70A5-5171D5363F89}"/>
              </a:ext>
            </a:extLst>
          </p:cNvPr>
          <p:cNvSpPr>
            <a:spLocks noGrp="1"/>
          </p:cNvSpPr>
          <p:nvPr>
            <p:ph sz="half" idx="2"/>
          </p:nvPr>
        </p:nvSpPr>
        <p:spPr>
          <a:xfrm>
            <a:off x="813148" y="1434822"/>
            <a:ext cx="10122632" cy="590624"/>
          </a:xfrm>
        </p:spPr>
        <p:txBody>
          <a:bodyPr/>
          <a:lstStyle/>
          <a:p>
            <a:pPr lvl="0"/>
            <a:r>
              <a:rPr lang="en-US" b="0" i="0" dirty="0">
                <a:solidFill>
                  <a:srgbClr val="404040"/>
                </a:solidFill>
                <a:effectLst/>
                <a:latin typeface="Times New Roman" panose="02020603050405020304" pitchFamily="18" charset="0"/>
                <a:cs typeface="Times New Roman" panose="02020603050405020304" pitchFamily="18" charset="0"/>
              </a:rPr>
              <a:t>&gt; The process flows from suppliers to manufacturing, inventory management, sales, shipping . </a:t>
            </a: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4" descr="Basic chevron process SmartArt graphic">
            <a:extLst>
              <a:ext uri="{FF2B5EF4-FFF2-40B4-BE49-F238E27FC236}">
                <a16:creationId xmlns:a16="http://schemas.microsoft.com/office/drawing/2014/main" id="{5CF29048-BFBC-89EE-11CD-30987EB9A72B}"/>
              </a:ext>
            </a:extLst>
          </p:cNvPr>
          <p:cNvGraphicFramePr>
            <a:graphicFrameLocks noGrp="1"/>
          </p:cNvGraphicFramePr>
          <p:nvPr>
            <p:ph sz="half" idx="12"/>
            <p:extLst>
              <p:ext uri="{D42A27DB-BD31-4B8C-83A1-F6EECF244321}">
                <p14:modId xmlns:p14="http://schemas.microsoft.com/office/powerpoint/2010/main" val="505030514"/>
              </p:ext>
            </p:extLst>
          </p:nvPr>
        </p:nvGraphicFramePr>
        <p:xfrm>
          <a:off x="1141188" y="2277935"/>
          <a:ext cx="10805005" cy="404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7536FCA9-7A64-B38E-677E-04F71B20844A}"/>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7</a:t>
            </a:fld>
            <a:endParaRPr lang="en-US" dirty="0"/>
          </a:p>
        </p:txBody>
      </p:sp>
      <p:sp>
        <p:nvSpPr>
          <p:cNvPr id="4" name="Content Placeholder 2">
            <a:extLst>
              <a:ext uri="{FF2B5EF4-FFF2-40B4-BE49-F238E27FC236}">
                <a16:creationId xmlns:a16="http://schemas.microsoft.com/office/drawing/2014/main" id="{1D0312B8-CBA6-5C50-F336-091B4AF27046}"/>
              </a:ext>
            </a:extLst>
          </p:cNvPr>
          <p:cNvSpPr txBox="1">
            <a:spLocks/>
          </p:cNvSpPr>
          <p:nvPr/>
        </p:nvSpPr>
        <p:spPr>
          <a:xfrm>
            <a:off x="850392" y="1933120"/>
            <a:ext cx="10122632" cy="590624"/>
          </a:xfrm>
          <a:prstGeom prst="rect">
            <a:avLst/>
          </a:prstGeom>
        </p:spPr>
        <p:txBody>
          <a:bodyPr vert="horz" lIns="0" tIns="45720" rIns="91440" bIns="45720" rtlCol="0">
            <a:noAutofit/>
          </a:bodyPr>
          <a:lstStyle>
            <a:lvl1pPr marL="0" indent="0" algn="l" defTabSz="914400" rtl="0" eaLnBrk="1" latinLnBrk="0" hangingPunct="1">
              <a:lnSpc>
                <a:spcPct val="120000"/>
              </a:lnSpc>
              <a:spcBef>
                <a:spcPts val="0"/>
              </a:spcBef>
              <a:spcAft>
                <a:spcPts val="1200"/>
              </a:spcAft>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solidFill>
                  <a:srgbClr val="FF0000"/>
                </a:solidFill>
                <a:latin typeface="Bahnschrift SemiBold" panose="020B0502040204020203" pitchFamily="34" charset="0"/>
              </a:rPr>
              <a:t>5. Shipping &amp; Logistics Phase</a:t>
            </a:r>
          </a:p>
        </p:txBody>
      </p:sp>
      <p:sp>
        <p:nvSpPr>
          <p:cNvPr id="6" name="Rectangle 5">
            <a:extLst>
              <a:ext uri="{FF2B5EF4-FFF2-40B4-BE49-F238E27FC236}">
                <a16:creationId xmlns:a16="http://schemas.microsoft.com/office/drawing/2014/main" id="{A41830C5-1B9A-7DFA-1CD4-761C2C928ED0}"/>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sp>
        <p:nvSpPr>
          <p:cNvPr id="10" name="TextBox 9">
            <a:extLst>
              <a:ext uri="{FF2B5EF4-FFF2-40B4-BE49-F238E27FC236}">
                <a16:creationId xmlns:a16="http://schemas.microsoft.com/office/drawing/2014/main" id="{04F35C70-F1FB-B497-F690-03CB1546C4B1}"/>
              </a:ext>
            </a:extLst>
          </p:cNvPr>
          <p:cNvSpPr txBox="1"/>
          <p:nvPr/>
        </p:nvSpPr>
        <p:spPr>
          <a:xfrm>
            <a:off x="4718335" y="3367765"/>
            <a:ext cx="6854233" cy="561692"/>
          </a:xfrm>
          <a:prstGeom prst="rect">
            <a:avLst/>
          </a:prstGeom>
          <a:noFill/>
        </p:spPr>
        <p:txBody>
          <a:bodyPr wrap="square" rtlCol="0">
            <a:spAutoFit/>
          </a:bodyPr>
          <a:lstStyle/>
          <a:p>
            <a:pPr algn="l">
              <a:spcBef>
                <a:spcPts val="300"/>
              </a:spcBef>
              <a:buFont typeface="Arial" panose="020B0604020202020204" pitchFamily="34" charset="0"/>
              <a:buChar char="•"/>
            </a:pPr>
            <a:r>
              <a:rPr lang="en-US" sz="1400" b="1" i="0" dirty="0">
                <a:solidFill>
                  <a:srgbClr val="404040"/>
                </a:solidFill>
                <a:effectLst/>
              </a:rPr>
              <a:t>  Choose </a:t>
            </a:r>
            <a:r>
              <a:rPr lang="en-US" sz="1400" b="1" i="0" dirty="0">
                <a:solidFill>
                  <a:schemeClr val="accent4"/>
                </a:solidFill>
                <a:effectLst/>
              </a:rPr>
              <a:t>Shipping Carriers </a:t>
            </a:r>
            <a:r>
              <a:rPr lang="en-US" sz="1400" b="1" i="0" dirty="0">
                <a:solidFill>
                  <a:srgbClr val="404040"/>
                </a:solidFill>
                <a:effectLst/>
              </a:rPr>
              <a:t>(e.g., FedEx) and </a:t>
            </a:r>
            <a:r>
              <a:rPr lang="en-US" sz="1400" b="1" i="0" dirty="0">
                <a:solidFill>
                  <a:schemeClr val="accent4"/>
                </a:solidFill>
                <a:effectLst/>
              </a:rPr>
              <a:t>Transportation Modes </a:t>
            </a:r>
            <a:r>
              <a:rPr lang="en-US" sz="1400" b="1" i="0" dirty="0">
                <a:solidFill>
                  <a:srgbClr val="404040"/>
                </a:solidFill>
                <a:effectLst/>
              </a:rPr>
              <a:t>(air, truck).</a:t>
            </a:r>
          </a:p>
          <a:p>
            <a:pPr algn="l">
              <a:spcBef>
                <a:spcPts val="300"/>
              </a:spcBef>
              <a:buFont typeface="Arial" panose="020B0604020202020204" pitchFamily="34" charset="0"/>
              <a:buChar char="•"/>
            </a:pPr>
            <a:r>
              <a:rPr lang="en-US" sz="1400" b="1" i="0" dirty="0">
                <a:solidFill>
                  <a:srgbClr val="404040"/>
                </a:solidFill>
                <a:effectLst/>
              </a:rPr>
              <a:t>   Define </a:t>
            </a:r>
            <a:r>
              <a:rPr lang="en-US" sz="1400" b="1" i="0" dirty="0">
                <a:solidFill>
                  <a:schemeClr val="accent4"/>
                </a:solidFill>
                <a:effectLst/>
              </a:rPr>
              <a:t>Routes and calculate Shipping Costs</a:t>
            </a:r>
            <a:r>
              <a:rPr lang="en-US" sz="1400" b="1" i="0" dirty="0">
                <a:solidFill>
                  <a:srgbClr val="404040"/>
                </a:solidFill>
                <a:effectLst/>
              </a:rPr>
              <a:t>.</a:t>
            </a:r>
          </a:p>
        </p:txBody>
      </p:sp>
      <p:sp>
        <p:nvSpPr>
          <p:cNvPr id="9" name="TextBox 8">
            <a:extLst>
              <a:ext uri="{FF2B5EF4-FFF2-40B4-BE49-F238E27FC236}">
                <a16:creationId xmlns:a16="http://schemas.microsoft.com/office/drawing/2014/main" id="{C01AFC02-A716-40AF-C0CA-0B9BC2F319F0}"/>
              </a:ext>
            </a:extLst>
          </p:cNvPr>
          <p:cNvSpPr txBox="1"/>
          <p:nvPr/>
        </p:nvSpPr>
        <p:spPr>
          <a:xfrm>
            <a:off x="6690291" y="4660621"/>
            <a:ext cx="3938379" cy="992579"/>
          </a:xfrm>
          <a:prstGeom prst="rect">
            <a:avLst/>
          </a:prstGeom>
          <a:noFill/>
        </p:spPr>
        <p:txBody>
          <a:bodyPr wrap="square" rtlCol="0">
            <a:spAutoFit/>
          </a:bodyPr>
          <a:lstStyle/>
          <a:p>
            <a:pPr algn="l">
              <a:spcBef>
                <a:spcPts val="300"/>
              </a:spcBef>
              <a:buFont typeface="Arial" panose="020B0604020202020204" pitchFamily="34" charset="0"/>
              <a:buChar char="•"/>
            </a:pPr>
            <a:r>
              <a:rPr lang="en-US" sz="1400" b="1" i="0" dirty="0">
                <a:solidFill>
                  <a:srgbClr val="404040"/>
                </a:solidFill>
                <a:effectLst/>
              </a:rPr>
              <a:t>   Ship products to customers within </a:t>
            </a:r>
            <a:r>
              <a:rPr lang="en-US" sz="1400" b="1" i="0" dirty="0">
                <a:solidFill>
                  <a:schemeClr val="accent4"/>
                </a:solidFill>
                <a:effectLst/>
              </a:rPr>
              <a:t>Shipping Times </a:t>
            </a:r>
            <a:r>
              <a:rPr lang="en-US" sz="1400" b="1" i="0" dirty="0">
                <a:solidFill>
                  <a:srgbClr val="404040"/>
                </a:solidFill>
                <a:effectLst/>
              </a:rPr>
              <a:t>(e.g., 3 days).</a:t>
            </a:r>
          </a:p>
          <a:p>
            <a:pPr algn="l">
              <a:spcBef>
                <a:spcPts val="300"/>
              </a:spcBef>
              <a:buFont typeface="Arial" panose="020B0604020202020204" pitchFamily="34" charset="0"/>
              <a:buChar char="•"/>
            </a:pPr>
            <a:r>
              <a:rPr lang="en-US" sz="1400" b="1" i="0" dirty="0">
                <a:solidFill>
                  <a:srgbClr val="404040"/>
                </a:solidFill>
                <a:effectLst/>
              </a:rPr>
              <a:t>   Track</a:t>
            </a:r>
            <a:r>
              <a:rPr lang="en-US" sz="1400" b="1" i="0" dirty="0">
                <a:solidFill>
                  <a:schemeClr val="accent4"/>
                </a:solidFill>
                <a:effectLst/>
              </a:rPr>
              <a:t> Location </a:t>
            </a:r>
            <a:r>
              <a:rPr lang="en-US" sz="1400" b="1" i="0" dirty="0">
                <a:solidFill>
                  <a:srgbClr val="404040"/>
                </a:solidFill>
                <a:effectLst/>
              </a:rPr>
              <a:t>(origin / destination) for logistics optimization.</a:t>
            </a:r>
          </a:p>
        </p:txBody>
      </p:sp>
    </p:spTree>
    <p:extLst>
      <p:ext uri="{BB962C8B-B14F-4D97-AF65-F5344CB8AC3E}">
        <p14:creationId xmlns:p14="http://schemas.microsoft.com/office/powerpoint/2010/main" val="1602276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4219-C450-9795-3D37-675668F591FE}"/>
              </a:ext>
            </a:extLst>
          </p:cNvPr>
          <p:cNvSpPr>
            <a:spLocks noGrp="1"/>
          </p:cNvSpPr>
          <p:nvPr>
            <p:ph type="title"/>
          </p:nvPr>
        </p:nvSpPr>
        <p:spPr>
          <a:xfrm>
            <a:off x="2648932" y="0"/>
            <a:ext cx="6894136" cy="6894136"/>
          </a:xfrm>
          <a:solidFill>
            <a:schemeClr val="tx1">
              <a:lumMod val="75000"/>
            </a:schemeClr>
          </a:solidFill>
        </p:spPr>
        <p:txBody>
          <a:bodyPr/>
          <a:lstStyle/>
          <a:p>
            <a:r>
              <a:rPr lang="en-US" dirty="0">
                <a:solidFill>
                  <a:srgbClr val="FF0000"/>
                </a:solidFill>
              </a:rPr>
              <a:t>Supply &amp; PROCUREMENT PHASE </a:t>
            </a:r>
            <a:br>
              <a:rPr lang="en-US" dirty="0">
                <a:solidFill>
                  <a:srgbClr val="FF0000"/>
                </a:solidFill>
              </a:rPr>
            </a:br>
            <a:r>
              <a:rPr lang="en-US" dirty="0">
                <a:solidFill>
                  <a:srgbClr val="FF0000"/>
                </a:solidFill>
              </a:rPr>
              <a:t>ANALYSIS </a:t>
            </a:r>
          </a:p>
        </p:txBody>
      </p:sp>
    </p:spTree>
    <p:extLst>
      <p:ext uri="{BB962C8B-B14F-4D97-AF65-F5344CB8AC3E}">
        <p14:creationId xmlns:p14="http://schemas.microsoft.com/office/powerpoint/2010/main" val="175357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B9D3-A88A-5F79-3CD7-7112379E43FB}"/>
              </a:ext>
            </a:extLst>
          </p:cNvPr>
          <p:cNvSpPr>
            <a:spLocks noGrp="1"/>
          </p:cNvSpPr>
          <p:nvPr>
            <p:ph type="title"/>
          </p:nvPr>
        </p:nvSpPr>
        <p:spPr>
          <a:xfrm>
            <a:off x="850391" y="0"/>
            <a:ext cx="10849995" cy="1307592"/>
          </a:xfrm>
        </p:spPr>
        <p:txBody>
          <a:bodyPr/>
          <a:lstStyle/>
          <a:p>
            <a:r>
              <a:rPr lang="en-US" dirty="0">
                <a:latin typeface="Berlin Sans FB Demi" panose="020E0802020502020306" pitchFamily="34" charset="0"/>
              </a:rPr>
              <a:t>Supply &amp; Procurement phase </a:t>
            </a:r>
            <a:r>
              <a:rPr lang="en-US" dirty="0">
                <a:solidFill>
                  <a:srgbClr val="FF0000"/>
                </a:solidFill>
                <a:latin typeface="Berlin Sans FB Demi" panose="020E0802020502020306" pitchFamily="34" charset="0"/>
              </a:rPr>
              <a:t>analysis</a:t>
            </a:r>
          </a:p>
        </p:txBody>
      </p:sp>
      <p:sp>
        <p:nvSpPr>
          <p:cNvPr id="3" name="Content Placeholder 2">
            <a:extLst>
              <a:ext uri="{FF2B5EF4-FFF2-40B4-BE49-F238E27FC236}">
                <a16:creationId xmlns:a16="http://schemas.microsoft.com/office/drawing/2014/main" id="{315092CE-B028-71A6-C0A0-FB94C591E96F}"/>
              </a:ext>
            </a:extLst>
          </p:cNvPr>
          <p:cNvSpPr>
            <a:spLocks noGrp="1"/>
          </p:cNvSpPr>
          <p:nvPr>
            <p:ph sz="half" idx="2"/>
          </p:nvPr>
        </p:nvSpPr>
        <p:spPr>
          <a:xfrm>
            <a:off x="850392" y="1474839"/>
            <a:ext cx="5245608" cy="432620"/>
          </a:xfrm>
        </p:spPr>
        <p:txBody>
          <a:bodyPr/>
          <a:lstStyle/>
          <a:p>
            <a:r>
              <a:rPr lang="en-US" u="sng" dirty="0">
                <a:solidFill>
                  <a:srgbClr val="FF0000"/>
                </a:solidFill>
                <a:latin typeface="Aptos Display" panose="020B0004020202020204" pitchFamily="34" charset="0"/>
              </a:rPr>
              <a:t>1. Average Supplier Lead time By Supplier</a:t>
            </a:r>
          </a:p>
          <a:p>
            <a:endParaRPr lang="en-US" u="sng" dirty="0">
              <a:solidFill>
                <a:srgbClr val="FF0000"/>
              </a:solidFill>
              <a:latin typeface="Aptos Display" panose="020B0004020202020204" pitchFamily="34" charset="0"/>
            </a:endParaRPr>
          </a:p>
        </p:txBody>
      </p:sp>
      <p:sp>
        <p:nvSpPr>
          <p:cNvPr id="5" name="Slide Number Placeholder 4">
            <a:extLst>
              <a:ext uri="{FF2B5EF4-FFF2-40B4-BE49-F238E27FC236}">
                <a16:creationId xmlns:a16="http://schemas.microsoft.com/office/drawing/2014/main" id="{0F096C5E-DC1F-D26B-A71E-5322020B8A7E}"/>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9</a:t>
            </a:fld>
            <a:endParaRPr lang="en-US" dirty="0"/>
          </a:p>
        </p:txBody>
      </p:sp>
      <p:sp>
        <p:nvSpPr>
          <p:cNvPr id="8" name="Content Placeholder 2">
            <a:extLst>
              <a:ext uri="{FF2B5EF4-FFF2-40B4-BE49-F238E27FC236}">
                <a16:creationId xmlns:a16="http://schemas.microsoft.com/office/drawing/2014/main" id="{58C121DC-6314-9D9C-59B9-5C4DCB1D1F36}"/>
              </a:ext>
            </a:extLst>
          </p:cNvPr>
          <p:cNvSpPr txBox="1">
            <a:spLocks/>
          </p:cNvSpPr>
          <p:nvPr/>
        </p:nvSpPr>
        <p:spPr>
          <a:xfrm>
            <a:off x="5751772" y="2325329"/>
            <a:ext cx="4350874" cy="37165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Content Placeholder 2">
            <a:extLst>
              <a:ext uri="{FF2B5EF4-FFF2-40B4-BE49-F238E27FC236}">
                <a16:creationId xmlns:a16="http://schemas.microsoft.com/office/drawing/2014/main" id="{C78D664B-F1F1-22DB-C7C8-0401EAA9BD23}"/>
              </a:ext>
            </a:extLst>
          </p:cNvPr>
          <p:cNvSpPr txBox="1">
            <a:spLocks/>
          </p:cNvSpPr>
          <p:nvPr/>
        </p:nvSpPr>
        <p:spPr>
          <a:xfrm>
            <a:off x="850392" y="1912376"/>
            <a:ext cx="6219002" cy="42721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The bar chart titled “</a:t>
            </a:r>
            <a:r>
              <a:rPr lang="en-US" sz="1600" cap="none" dirty="0">
                <a:latin typeface="Times New Roman" panose="02020603050405020304" pitchFamily="18" charset="0"/>
                <a:cs typeface="Times New Roman" panose="02020603050405020304" pitchFamily="18" charset="0"/>
              </a:rPr>
              <a:t>Average lead time by Supplier</a:t>
            </a:r>
            <a:r>
              <a:rPr lang="en-US" sz="1600" b="0" cap="none" dirty="0">
                <a:latin typeface="Times New Roman" panose="02020603050405020304" pitchFamily="18" charset="0"/>
                <a:cs typeface="Times New Roman" panose="02020603050405020304" pitchFamily="18" charset="0"/>
              </a:rPr>
              <a:t>" provides valuable insights into supplier performance based on lead time. </a:t>
            </a:r>
          </a:p>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Supplier 2 and supplier 3 </a:t>
            </a:r>
            <a:r>
              <a:rPr lang="en-US" sz="1600" b="0" cap="none" dirty="0">
                <a:latin typeface="Times New Roman" panose="02020603050405020304" pitchFamily="18" charset="0"/>
                <a:cs typeface="Times New Roman" panose="02020603050405020304" pitchFamily="18" charset="0"/>
              </a:rPr>
              <a:t>have the </a:t>
            </a:r>
            <a:r>
              <a:rPr lang="en-US" sz="1600" cap="none" dirty="0">
                <a:latin typeface="Times New Roman" panose="02020603050405020304" pitchFamily="18" charset="0"/>
                <a:cs typeface="Times New Roman" panose="02020603050405020304" pitchFamily="18" charset="0"/>
              </a:rPr>
              <a:t>highest lead times at </a:t>
            </a:r>
            <a:r>
              <a:rPr lang="en-US" sz="1600" cap="none" dirty="0">
                <a:solidFill>
                  <a:srgbClr val="FF0000"/>
                </a:solidFill>
                <a:latin typeface="Times New Roman" panose="02020603050405020304" pitchFamily="18" charset="0"/>
                <a:cs typeface="Times New Roman" panose="02020603050405020304" pitchFamily="18" charset="0"/>
              </a:rPr>
              <a:t>19 and 20 </a:t>
            </a:r>
            <a:r>
              <a:rPr lang="en-US" sz="1600" cap="none" dirty="0">
                <a:latin typeface="Times New Roman" panose="02020603050405020304" pitchFamily="18" charset="0"/>
                <a:cs typeface="Times New Roman" panose="02020603050405020304" pitchFamily="18" charset="0"/>
              </a:rPr>
              <a:t>days</a:t>
            </a:r>
            <a:r>
              <a:rPr lang="en-US" sz="1600" b="0" cap="none" dirty="0">
                <a:latin typeface="Times New Roman" panose="02020603050405020304" pitchFamily="18" charset="0"/>
                <a:cs typeface="Times New Roman" panose="02020603050405020304" pitchFamily="18" charset="0"/>
              </a:rPr>
              <a:t>, respectively, indicating potential inefficiencies or delays in their processes.</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 In contrast, </a:t>
            </a:r>
            <a:r>
              <a:rPr lang="en-US" sz="1600" cap="none" dirty="0">
                <a:latin typeface="Times New Roman" panose="02020603050405020304" pitchFamily="18" charset="0"/>
                <a:cs typeface="Times New Roman" panose="02020603050405020304" pitchFamily="18" charset="0"/>
              </a:rPr>
              <a:t>supplier 1 and supplier 4 </a:t>
            </a:r>
            <a:r>
              <a:rPr lang="en-US" sz="1600" b="0" cap="none" dirty="0">
                <a:latin typeface="Times New Roman" panose="02020603050405020304" pitchFamily="18" charset="0"/>
                <a:cs typeface="Times New Roman" panose="02020603050405020304" pitchFamily="18" charset="0"/>
              </a:rPr>
              <a:t>have the </a:t>
            </a:r>
            <a:r>
              <a:rPr lang="en-US" sz="1600" cap="none" dirty="0">
                <a:latin typeface="Times New Roman" panose="02020603050405020304" pitchFamily="18" charset="0"/>
                <a:cs typeface="Times New Roman" panose="02020603050405020304" pitchFamily="18" charset="0"/>
              </a:rPr>
              <a:t>lowest lead times at </a:t>
            </a:r>
            <a:r>
              <a:rPr lang="en-US" sz="1600" cap="none" dirty="0">
                <a:solidFill>
                  <a:srgbClr val="FF0000"/>
                </a:solidFill>
                <a:latin typeface="Times New Roman" panose="02020603050405020304" pitchFamily="18" charset="0"/>
                <a:cs typeface="Times New Roman" panose="02020603050405020304" pitchFamily="18" charset="0"/>
              </a:rPr>
              <a:t>15 </a:t>
            </a:r>
            <a:r>
              <a:rPr lang="en-US" sz="1600" cap="none" dirty="0">
                <a:latin typeface="Times New Roman" panose="02020603050405020304" pitchFamily="18" charset="0"/>
                <a:cs typeface="Times New Roman" panose="02020603050405020304" pitchFamily="18" charset="0"/>
              </a:rPr>
              <a:t>days</a:t>
            </a:r>
            <a:r>
              <a:rPr lang="en-US" sz="1600" b="0" cap="none" dirty="0">
                <a:latin typeface="Times New Roman" panose="02020603050405020304" pitchFamily="18" charset="0"/>
                <a:cs typeface="Times New Roman" panose="02020603050405020304" pitchFamily="18" charset="0"/>
              </a:rPr>
              <a:t>, suggesting they are more reliable and quicker in fulfilling orders. </a:t>
            </a:r>
            <a:r>
              <a:rPr lang="en-US" sz="1600" cap="none" dirty="0">
                <a:latin typeface="Times New Roman" panose="02020603050405020304" pitchFamily="18" charset="0"/>
                <a:cs typeface="Times New Roman" panose="02020603050405020304" pitchFamily="18" charset="0"/>
              </a:rPr>
              <a:t>Supplier 5's lead time of </a:t>
            </a:r>
            <a:r>
              <a:rPr lang="en-US" sz="1600" cap="none" dirty="0">
                <a:solidFill>
                  <a:srgbClr val="FF0000"/>
                </a:solidFill>
                <a:latin typeface="Times New Roman" panose="02020603050405020304" pitchFamily="18" charset="0"/>
                <a:cs typeface="Times New Roman" panose="02020603050405020304" pitchFamily="18" charset="0"/>
              </a:rPr>
              <a:t>18 </a:t>
            </a:r>
            <a:r>
              <a:rPr lang="en-US" sz="1600" cap="none" dirty="0">
                <a:latin typeface="Times New Roman" panose="02020603050405020304" pitchFamily="18" charset="0"/>
                <a:cs typeface="Times New Roman" panose="02020603050405020304" pitchFamily="18" charset="0"/>
              </a:rPr>
              <a:t>days </a:t>
            </a:r>
            <a:r>
              <a:rPr lang="en-US" sz="1600" b="0" cap="none" dirty="0">
                <a:latin typeface="Times New Roman" panose="02020603050405020304" pitchFamily="18" charset="0"/>
                <a:cs typeface="Times New Roman" panose="02020603050405020304" pitchFamily="18" charset="0"/>
              </a:rPr>
              <a:t>is moderate but could still be improved. </a:t>
            </a:r>
          </a:p>
          <a:p>
            <a:pPr marL="285750" indent="-285750" algn="just">
              <a:buFont typeface="Arial" panose="020B0604020202020204" pitchFamily="34" charset="0"/>
              <a:buChar char="•"/>
            </a:pPr>
            <a:r>
              <a:rPr lang="en-US" sz="1600" b="0" cap="none" dirty="0">
                <a:latin typeface="Times New Roman" panose="02020603050405020304" pitchFamily="18" charset="0"/>
                <a:cs typeface="Times New Roman" panose="02020603050405020304" pitchFamily="18" charset="0"/>
              </a:rPr>
              <a:t>This analysis can help in making </a:t>
            </a:r>
            <a:r>
              <a:rPr lang="en-US" sz="1600" cap="none" dirty="0">
                <a:latin typeface="Times New Roman" panose="02020603050405020304" pitchFamily="18" charset="0"/>
                <a:cs typeface="Times New Roman" panose="02020603050405020304" pitchFamily="18" charset="0"/>
              </a:rPr>
              <a:t>strategic decisions, such as negotiating better terms with suppliers, improving supply chain processes</a:t>
            </a:r>
            <a:r>
              <a:rPr lang="en-US" sz="1600" b="0" cap="none" dirty="0">
                <a:latin typeface="Times New Roman" panose="02020603050405020304" pitchFamily="18" charset="0"/>
                <a:cs typeface="Times New Roman" panose="02020603050405020304" pitchFamily="18" charset="0"/>
              </a:rPr>
              <a:t>, or even reconsidering supplier partnerships to ensure </a:t>
            </a:r>
            <a:r>
              <a:rPr lang="en-US" sz="1600" cap="none" dirty="0">
                <a:latin typeface="Times New Roman" panose="02020603050405020304" pitchFamily="18" charset="0"/>
                <a:cs typeface="Times New Roman" panose="02020603050405020304" pitchFamily="18" charset="0"/>
              </a:rPr>
              <a:t>timely delivery and efficiency</a:t>
            </a:r>
            <a:r>
              <a:rPr lang="en-US" sz="1600" b="0" cap="none" dirty="0">
                <a:latin typeface="Times New Roman" panose="02020603050405020304" pitchFamily="18" charset="0"/>
                <a:cs typeface="Times New Roman" panose="02020603050405020304" pitchFamily="18" charset="0"/>
              </a:rPr>
              <a:t>.</a:t>
            </a:r>
          </a:p>
        </p:txBody>
      </p:sp>
      <p:sp>
        <p:nvSpPr>
          <p:cNvPr id="6" name="Rectangle 5">
            <a:extLst>
              <a:ext uri="{FF2B5EF4-FFF2-40B4-BE49-F238E27FC236}">
                <a16:creationId xmlns:a16="http://schemas.microsoft.com/office/drawing/2014/main" id="{15C867AD-34FE-51FE-5D76-4E98A4D1D225}"/>
              </a:ext>
            </a:extLst>
          </p:cNvPr>
          <p:cNvSpPr/>
          <p:nvPr/>
        </p:nvSpPr>
        <p:spPr>
          <a:xfrm>
            <a:off x="11700387" y="0"/>
            <a:ext cx="491613" cy="68579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9" name="Picture 8">
            <a:extLst>
              <a:ext uri="{FF2B5EF4-FFF2-40B4-BE49-F238E27FC236}">
                <a16:creationId xmlns:a16="http://schemas.microsoft.com/office/drawing/2014/main" id="{35072161-694D-187D-7408-644C1E2AA2BA}"/>
              </a:ext>
            </a:extLst>
          </p:cNvPr>
          <p:cNvPicPr>
            <a:picLocks noChangeAspect="1"/>
          </p:cNvPicPr>
          <p:nvPr/>
        </p:nvPicPr>
        <p:blipFill>
          <a:blip r:embed="rId2"/>
          <a:stretch>
            <a:fillRect/>
          </a:stretch>
        </p:blipFill>
        <p:spPr>
          <a:xfrm>
            <a:off x="7217224" y="1992663"/>
            <a:ext cx="4590728" cy="3198767"/>
          </a:xfrm>
          <a:prstGeom prst="rect">
            <a:avLst/>
          </a:prstGeom>
        </p:spPr>
      </p:pic>
      <p:sp>
        <p:nvSpPr>
          <p:cNvPr id="10" name="Content Placeholder 2">
            <a:extLst>
              <a:ext uri="{FF2B5EF4-FFF2-40B4-BE49-F238E27FC236}">
                <a16:creationId xmlns:a16="http://schemas.microsoft.com/office/drawing/2014/main" id="{EA1B4ACE-8E38-66E6-2752-72CE1460DEF1}"/>
              </a:ext>
            </a:extLst>
          </p:cNvPr>
          <p:cNvSpPr txBox="1">
            <a:spLocks/>
          </p:cNvSpPr>
          <p:nvPr/>
        </p:nvSpPr>
        <p:spPr>
          <a:xfrm>
            <a:off x="7457078" y="5191430"/>
            <a:ext cx="4350874" cy="43262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spcAft>
                <a:spcPts val="600"/>
              </a:spcAft>
              <a:buFontTx/>
              <a:buNone/>
              <a:defRPr sz="1800" b="1" i="0" kern="1200" cap="all" baseline="0">
                <a:solidFill>
                  <a:schemeClr val="tx1"/>
                </a:solidFill>
                <a:latin typeface="+mn-lt"/>
                <a:ea typeface="+mn-ea"/>
                <a:cs typeface="+mn-cs"/>
              </a:defRPr>
            </a:lvl1pPr>
            <a:lvl2pPr marL="283464" indent="-285750" algn="l" defTabSz="914400" rtl="0" eaLnBrk="1" latinLnBrk="0" hangingPunct="1">
              <a:lnSpc>
                <a:spcPct val="120000"/>
              </a:lnSpc>
              <a:spcBef>
                <a:spcPts val="0"/>
              </a:spcBef>
              <a:spcAft>
                <a:spcPts val="600"/>
              </a:spcAft>
              <a:buFont typeface="Arial" panose="020B0604020202020204" pitchFamily="34" charset="0"/>
              <a:buChar char="•"/>
              <a:defRPr sz="1800" b="0" i="0" kern="1200">
                <a:solidFill>
                  <a:schemeClr val="tx1"/>
                </a:solidFill>
                <a:latin typeface="+mn-lt"/>
                <a:ea typeface="+mn-ea"/>
                <a:cs typeface="+mn-cs"/>
              </a:defRPr>
            </a:lvl2pPr>
            <a:lvl3pPr marL="548640" indent="-285750" algn="l" defTabSz="914400" rtl="0" eaLnBrk="1" latinLnBrk="0" hangingPunct="1">
              <a:lnSpc>
                <a:spcPct val="120000"/>
              </a:lnSpc>
              <a:spcBef>
                <a:spcPts val="0"/>
              </a:spcBef>
              <a:buFont typeface="Arial" panose="020B0604020202020204" pitchFamily="34" charset="0"/>
              <a:buChar char="•"/>
              <a:defRPr sz="16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cap="none" dirty="0">
                <a:latin typeface="Times New Roman" panose="02020603050405020304" pitchFamily="18" charset="0"/>
                <a:cs typeface="Times New Roman" panose="02020603050405020304" pitchFamily="18" charset="0"/>
              </a:rPr>
              <a:t>Fig 1 . Average Supplier Lead Time By Supplier</a:t>
            </a:r>
          </a:p>
        </p:txBody>
      </p:sp>
    </p:spTree>
    <p:extLst>
      <p:ext uri="{BB962C8B-B14F-4D97-AF65-F5344CB8AC3E}">
        <p14:creationId xmlns:p14="http://schemas.microsoft.com/office/powerpoint/2010/main" val="1852983071"/>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3.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434</TotalTime>
  <Words>6648</Words>
  <Application>Microsoft Office PowerPoint</Application>
  <PresentationFormat>Widescreen</PresentationFormat>
  <Paragraphs>386</Paragraphs>
  <Slides>48</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Aptos Display</vt:lpstr>
      <vt:lpstr>Arial</vt:lpstr>
      <vt:lpstr>Arial Black</vt:lpstr>
      <vt:lpstr>Avenir Next LT Pro</vt:lpstr>
      <vt:lpstr>Avenir Next LT Pro Light</vt:lpstr>
      <vt:lpstr>Bahnschrift</vt:lpstr>
      <vt:lpstr>Bahnschrift SemiBold</vt:lpstr>
      <vt:lpstr>Berlin Sans FB Demi</vt:lpstr>
      <vt:lpstr>Calibri</vt:lpstr>
      <vt:lpstr>Times New Roman</vt:lpstr>
      <vt:lpstr>Custom</vt:lpstr>
      <vt:lpstr>Supply chain analysis</vt:lpstr>
      <vt:lpstr>Introduction</vt:lpstr>
      <vt:lpstr>Flow chart of supply chain </vt:lpstr>
      <vt:lpstr>Flow chart of supply chain </vt:lpstr>
      <vt:lpstr>Flow chart of supply chain </vt:lpstr>
      <vt:lpstr>Flow chart of supply chain </vt:lpstr>
      <vt:lpstr>Flow chart of supply chain </vt:lpstr>
      <vt:lpstr>Supply &amp; PROCUREMENT PHASE  ANALYSIS </vt:lpstr>
      <vt:lpstr>Supply &amp; Procurement phase analysis</vt:lpstr>
      <vt:lpstr>Supply &amp; Procurement phase analysis</vt:lpstr>
      <vt:lpstr>Supply &amp; Procurement phase analysis</vt:lpstr>
      <vt:lpstr>Supply &amp; Procurement phase analysis</vt:lpstr>
      <vt:lpstr>Supply &amp; Procurement phase analysis</vt:lpstr>
      <vt:lpstr>Supply &amp; Procurement phase analysis</vt:lpstr>
      <vt:lpstr>Supply &amp; Procurement phase analysis</vt:lpstr>
      <vt:lpstr>Supply &amp; Procurement phase analysis</vt:lpstr>
      <vt:lpstr>Supply &amp; Procurement phase analysis</vt:lpstr>
      <vt:lpstr>Supply &amp; Procurement phase analysis</vt:lpstr>
      <vt:lpstr>Manufacturing PHASE  ANALYSIS </vt:lpstr>
      <vt:lpstr>Manufacturing phase analysis</vt:lpstr>
      <vt:lpstr>Manufacturing phase analysis</vt:lpstr>
      <vt:lpstr>Manufacturing phase analysis</vt:lpstr>
      <vt:lpstr>Manufacturing phase analysis</vt:lpstr>
      <vt:lpstr>Manufacturing phase analysis</vt:lpstr>
      <vt:lpstr>Manufacturing phase analysis</vt:lpstr>
      <vt:lpstr>Manufacturing phase analysis</vt:lpstr>
      <vt:lpstr>Manufacturing phase analysis</vt:lpstr>
      <vt:lpstr>Manufacturing phase analysis</vt:lpstr>
      <vt:lpstr>Manufacturing phase analysis</vt:lpstr>
      <vt:lpstr>Inventory management PHASE  ANALYSIS </vt:lpstr>
      <vt:lpstr>INVENTORY MANGEMENT phase analysis</vt:lpstr>
      <vt:lpstr>INVENTORY MANGEMENT phase analysis</vt:lpstr>
      <vt:lpstr>INVENTORY MANGEMENT phase analysis</vt:lpstr>
      <vt:lpstr>INVENTORY MANGEMENT phase analysis</vt:lpstr>
      <vt:lpstr>INVENTORY MANGEMENT phase analysis</vt:lpstr>
      <vt:lpstr>INVENTORY MANGEMENT phase analysis</vt:lpstr>
      <vt:lpstr>sales &amp;  order Fulfillment PHASE  ANALYSIS </vt:lpstr>
      <vt:lpstr>Sales &amp; Order fulfillment phase analysis</vt:lpstr>
      <vt:lpstr>Sales &amp; Order fulfillment phase analysis</vt:lpstr>
      <vt:lpstr>Sales &amp; Order fulfillment phase analysis</vt:lpstr>
      <vt:lpstr>Sales &amp; Order fulfillment phase analysis</vt:lpstr>
      <vt:lpstr>Shipping &amp; LOGISTICS PHASE  ANALYSIS </vt:lpstr>
      <vt:lpstr>Shipping &amp; logistics phase analysis</vt:lpstr>
      <vt:lpstr>Shipping &amp; logistics phase analysis</vt:lpstr>
      <vt:lpstr>Shipping &amp; logistics phase analysis</vt:lpstr>
      <vt:lpstr>Shipping &amp; logistics phase analysis</vt:lpstr>
      <vt:lpstr>Shipping &amp; logistics phase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FLAME</dc:creator>
  <cp:lastModifiedBy>@ FLAME</cp:lastModifiedBy>
  <cp:revision>27</cp:revision>
  <dcterms:created xsi:type="dcterms:W3CDTF">2025-02-05T11:44:17Z</dcterms:created>
  <dcterms:modified xsi:type="dcterms:W3CDTF">2025-02-07T17:47:10Z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